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3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9144000" cy="5143500" type="screen16x9"/>
  <p:notesSz cx="6858000" cy="9144000"/>
  <p:embeddedFontLst>
    <p:embeddedFont>
      <p:font typeface="Arial Narrow" panose="020B060402020202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Century Schoolbook" panose="02040604050505020304" pitchFamily="18"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5"/>
  </p:normalViewPr>
  <p:slideViewPr>
    <p:cSldViewPr snapToGrid="0" showGuides="1">
      <p:cViewPr varScale="1">
        <p:scale>
          <a:sx n="144" d="100"/>
          <a:sy n="144" d="100"/>
        </p:scale>
        <p:origin x="728"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Eli –</a:t>
            </a:r>
            <a:endParaRPr/>
          </a:p>
          <a:p>
            <a:pPr marL="0" lvl="0" indent="0" algn="l" rtl="0">
              <a:spcBef>
                <a:spcPts val="0"/>
              </a:spcBef>
              <a:spcAft>
                <a:spcPts val="0"/>
              </a:spcAft>
              <a:buNone/>
            </a:pPr>
            <a:r>
              <a:rPr lang="en"/>
              <a:t>Varanasi Internship at the Univ of WA</a:t>
            </a:r>
            <a:endParaRPr/>
          </a:p>
          <a:p>
            <a:pPr marL="0" lvl="0" indent="0" algn="l" rtl="0">
              <a:spcBef>
                <a:spcPts val="0"/>
              </a:spcBef>
              <a:spcAft>
                <a:spcPts val="0"/>
              </a:spcAft>
              <a:buNone/>
            </a:pPr>
            <a:r>
              <a:rPr lang="en"/>
              <a:t>Shridhar - as it sounds - rising senior</a:t>
            </a:r>
            <a:endParaRPr/>
          </a:p>
          <a:p>
            <a:pPr marL="0" lvl="0" indent="0" algn="l" rtl="0">
              <a:spcBef>
                <a:spcPts val="0"/>
              </a:spcBef>
              <a:spcAft>
                <a:spcPts val="0"/>
              </a:spcAft>
              <a:buNone/>
            </a:pPr>
            <a:r>
              <a:rPr lang="en"/>
              <a:t>Hong - rising senior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f0d569aaea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f0d569aae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talk about the dataset</a:t>
            </a:r>
            <a:endParaRPr/>
          </a:p>
          <a:p>
            <a:pPr marL="0" lvl="0" indent="0" algn="l" rtl="0">
              <a:spcBef>
                <a:spcPts val="0"/>
              </a:spcBef>
              <a:spcAft>
                <a:spcPts val="0"/>
              </a:spcAft>
              <a:buNone/>
            </a:pPr>
            <a:r>
              <a:rPr lang="en"/>
              <a:t>Chl data we used</a:t>
            </a:r>
            <a:endParaRPr/>
          </a:p>
          <a:p>
            <a:pPr marL="0" lvl="0" indent="0" algn="l" rtl="0">
              <a:spcBef>
                <a:spcPts val="0"/>
              </a:spcBef>
              <a:spcAft>
                <a:spcPts val="0"/>
              </a:spcAft>
              <a:buNone/>
            </a:pPr>
            <a:endParaRPr/>
          </a:p>
          <a:p>
            <a:pPr marL="0" lvl="0" indent="0" algn="l" rtl="0">
              <a:spcBef>
                <a:spcPts val="0"/>
              </a:spcBef>
              <a:spcAft>
                <a:spcPts val="0"/>
              </a:spcAft>
              <a:buNone/>
            </a:pPr>
            <a:r>
              <a:rPr lang="en"/>
              <a:t>The train data is the input data of the model, and the model will fit its parameters according to these inputs.</a:t>
            </a:r>
            <a:endParaRPr/>
          </a:p>
          <a:p>
            <a:pPr marL="0" lvl="0" indent="0" algn="l" rtl="0">
              <a:spcBef>
                <a:spcPts val="0"/>
              </a:spcBef>
              <a:spcAft>
                <a:spcPts val="0"/>
              </a:spcAft>
              <a:buNone/>
            </a:pPr>
            <a:endParaRPr/>
          </a:p>
          <a:p>
            <a:pPr marL="0" lvl="0" indent="0" algn="l" rtl="0">
              <a:spcBef>
                <a:spcPts val="0"/>
              </a:spcBef>
              <a:spcAft>
                <a:spcPts val="0"/>
              </a:spcAft>
              <a:buNone/>
            </a:pPr>
            <a:r>
              <a:rPr lang="en"/>
              <a:t>Validation: monitor the model’s performance during training.</a:t>
            </a:r>
            <a:endParaRPr/>
          </a:p>
          <a:p>
            <a:pPr marL="0" lvl="0" indent="0" algn="l" rtl="0">
              <a:spcBef>
                <a:spcPts val="0"/>
              </a:spcBef>
              <a:spcAft>
                <a:spcPts val="0"/>
              </a:spcAft>
              <a:buNone/>
            </a:pPr>
            <a:r>
              <a:rPr lang="en"/>
              <a:t>It is used to tune model structure and other factors during the learning process, such as when a model should stop training.</a:t>
            </a:r>
            <a:endParaRPr/>
          </a:p>
          <a:p>
            <a:pPr marL="0" lvl="0" indent="0" algn="l" rtl="0">
              <a:spcBef>
                <a:spcPts val="0"/>
              </a:spcBef>
              <a:spcAft>
                <a:spcPts val="0"/>
              </a:spcAft>
              <a:buNone/>
            </a:pPr>
            <a:endParaRPr/>
          </a:p>
          <a:p>
            <a:pPr marL="0" lvl="0" indent="0" algn="l" rtl="0">
              <a:spcBef>
                <a:spcPts val="0"/>
              </a:spcBef>
              <a:spcAft>
                <a:spcPts val="0"/>
              </a:spcAft>
              <a:buNone/>
            </a:pPr>
            <a:r>
              <a:rPr lang="en"/>
              <a:t>Note: “validate” in nn context is different from </a:t>
            </a:r>
            <a:endParaRPr/>
          </a:p>
          <a:p>
            <a:pPr marL="0" lvl="0" indent="0" algn="l" rtl="0">
              <a:spcBef>
                <a:spcPts val="0"/>
              </a:spcBef>
              <a:spcAft>
                <a:spcPts val="0"/>
              </a:spcAft>
              <a:buNone/>
            </a:pPr>
            <a:endParaRPr/>
          </a:p>
          <a:p>
            <a:pPr marL="0" lvl="0" indent="0" algn="l" rtl="0">
              <a:spcBef>
                <a:spcPts val="0"/>
              </a:spcBef>
              <a:spcAft>
                <a:spcPts val="0"/>
              </a:spcAft>
              <a:buNone/>
            </a:pPr>
            <a:r>
              <a:rPr lang="en"/>
              <a:t>The test data is unseen during the whole training process. After we decide the final model based on the validation data, we use the test data to evaluate the actual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Test data is essentially all data not used in train/val, but the results Im gonna show are all from 2020</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However, purely using train data -&gt; overfit the model (learn noise that does not generalize to the dataset)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prevent overfitting, use val data. The validation data is used to examine the performance of the model during the training phase. We stop training when the val performance is no longer getting better.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also use model’s performance on val to compare model structures and find the best performing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f0fbce36ba_1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f0fbce36ba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train the model based on the gappy data, we cannot just directly fill in the actual clouds (because we would not have true data to validate against)</a:t>
            </a:r>
            <a:endParaRPr/>
          </a:p>
          <a:p>
            <a:pPr marL="0" lvl="0" indent="0" algn="l" rtl="0">
              <a:spcBef>
                <a:spcPts val="0"/>
              </a:spcBef>
              <a:spcAft>
                <a:spcPts val="0"/>
              </a:spcAft>
              <a:buNone/>
            </a:pPr>
            <a:r>
              <a:rPr lang="en"/>
              <a:t>-&gt; apply artificial fake clouds</a:t>
            </a:r>
            <a:endParaRPr/>
          </a:p>
          <a:p>
            <a:pPr marL="0" lvl="0" indent="0" algn="l" rtl="0">
              <a:spcBef>
                <a:spcPts val="0"/>
              </a:spcBef>
              <a:spcAft>
                <a:spcPts val="0"/>
              </a:spcAft>
              <a:buNone/>
            </a:pPr>
            <a:endParaRPr/>
          </a:p>
          <a:p>
            <a:pPr marL="0" lvl="0" indent="0" algn="l" rtl="0">
              <a:spcBef>
                <a:spcPts val="0"/>
              </a:spcBef>
              <a:spcAft>
                <a:spcPts val="0"/>
              </a:spcAft>
              <a:buNone/>
            </a:pPr>
            <a:r>
              <a:rPr lang="en"/>
              <a:t>Left: actual data, colored ones: values that we have</a:t>
            </a:r>
            <a:endParaRPr/>
          </a:p>
          <a:p>
            <a:pPr marL="0" lvl="0" indent="0" algn="l" rtl="0">
              <a:spcBef>
                <a:spcPts val="0"/>
              </a:spcBef>
              <a:spcAft>
                <a:spcPts val="0"/>
              </a:spcAft>
              <a:buNone/>
            </a:pPr>
            <a:r>
              <a:rPr lang="en"/>
              <a:t>Goal: apply fake clouds and cover some of actual data, train the model and predict these missing values using the remaining observed chl (yellow parts)</a:t>
            </a:r>
            <a:endParaRPr/>
          </a:p>
          <a:p>
            <a:pPr marL="0" lvl="0" indent="0" algn="l" rtl="0">
              <a:spcBef>
                <a:spcPts val="0"/>
              </a:spcBef>
              <a:spcAft>
                <a:spcPts val="0"/>
              </a:spcAft>
              <a:buNone/>
            </a:pPr>
            <a:endParaRPr/>
          </a:p>
          <a:p>
            <a:pPr marL="0" lvl="0" indent="0" algn="l" rtl="0">
              <a:spcBef>
                <a:spcPts val="0"/>
              </a:spcBef>
              <a:spcAft>
                <a:spcPts val="0"/>
              </a:spcAft>
              <a:buNone/>
            </a:pPr>
            <a:r>
              <a:rPr lang="en"/>
              <a:t>Doing so: test predictions against known values (green parts)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f00ee9cda8_7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f00ee9cda8_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Yifei:</a:t>
            </a:r>
            <a:endParaRPr/>
          </a:p>
          <a:p>
            <a:pPr marL="0" lvl="0" indent="0" algn="l" rtl="0">
              <a:spcBef>
                <a:spcPts val="0"/>
              </a:spcBef>
              <a:spcAft>
                <a:spcPts val="0"/>
              </a:spcAft>
              <a:buNone/>
            </a:pPr>
            <a:endParaRPr/>
          </a:p>
          <a:p>
            <a:pPr marL="0" lvl="0" indent="0" algn="l" rtl="0">
              <a:spcBef>
                <a:spcPts val="0"/>
              </a:spcBef>
              <a:spcAft>
                <a:spcPts val="0"/>
              </a:spcAft>
              <a:buNone/>
            </a:pPr>
            <a:r>
              <a:rPr lang="en"/>
              <a:t>The U-Net model is initially trained to predict the observed, or gappy, chl data (the log scale is shown top left). </a:t>
            </a:r>
            <a:endParaRPr/>
          </a:p>
          <a:p>
            <a:pPr marL="0" lvl="0" indent="0" algn="l" rtl="0">
              <a:spcBef>
                <a:spcPts val="0"/>
              </a:spcBef>
              <a:spcAft>
                <a:spcPts val="0"/>
              </a:spcAft>
              <a:buNone/>
            </a:pPr>
            <a:r>
              <a:rPr lang="en"/>
              <a:t>Uses chl data masked by fake clouds as an input variable and aims to fill in regions covered by these fake clouds.</a:t>
            </a:r>
            <a:endParaRPr/>
          </a:p>
          <a:p>
            <a:pPr marL="0" lvl="0" indent="0" algn="l" rtl="0">
              <a:spcBef>
                <a:spcPts val="0"/>
              </a:spcBef>
              <a:spcAft>
                <a:spcPts val="0"/>
              </a:spcAft>
              <a:buNone/>
            </a:pPr>
            <a:endParaRPr/>
          </a:p>
          <a:p>
            <a:pPr marL="0" lvl="0" indent="0" algn="l" rtl="0">
              <a:spcBef>
                <a:spcPts val="0"/>
              </a:spcBef>
              <a:spcAft>
                <a:spcPts val="0"/>
              </a:spcAft>
              <a:buNone/>
            </a:pPr>
            <a:r>
              <a:rPr lang="en"/>
              <a:t>Top right flag plot:</a:t>
            </a:r>
            <a:endParaRPr/>
          </a:p>
          <a:p>
            <a:pPr marL="0" lvl="0" indent="0" algn="l" rtl="0">
              <a:spcBef>
                <a:spcPts val="0"/>
              </a:spcBef>
              <a:spcAft>
                <a:spcPts val="0"/>
              </a:spcAft>
              <a:buNone/>
            </a:pPr>
            <a:r>
              <a:rPr lang="en"/>
              <a:t>Purple: land, real cloud, not worrying about them yet</a:t>
            </a:r>
            <a:endParaRPr/>
          </a:p>
          <a:p>
            <a:pPr marL="0" lvl="0" indent="0" algn="l" rtl="0">
              <a:spcBef>
                <a:spcPts val="0"/>
              </a:spcBef>
              <a:spcAft>
                <a:spcPts val="0"/>
              </a:spcAft>
              <a:buNone/>
            </a:pPr>
            <a:r>
              <a:rPr lang="en"/>
              <a:t>Green: fake cloud, yellow: remaining chl. </a:t>
            </a:r>
            <a:endParaRPr/>
          </a:p>
          <a:p>
            <a:pPr marL="0" lvl="0" indent="0" algn="l" rtl="0">
              <a:spcBef>
                <a:spcPts val="0"/>
              </a:spcBef>
              <a:spcAft>
                <a:spcPts val="0"/>
              </a:spcAft>
              <a:buNone/>
            </a:pPr>
            <a:r>
              <a:rPr lang="en"/>
              <a:t>Predict green based on yellow, along with env var (sst, airtemp, wind), time for seasonal info, flags, chl of the prev day and next day</a:t>
            </a:r>
            <a:endParaRPr/>
          </a:p>
          <a:p>
            <a:pPr marL="0" lvl="0" indent="0" algn="l" rtl="0">
              <a:spcBef>
                <a:spcPts val="0"/>
              </a:spcBef>
              <a:spcAft>
                <a:spcPts val="0"/>
              </a:spcAft>
              <a:buNone/>
            </a:pPr>
            <a:endParaRPr/>
          </a:p>
          <a:p>
            <a:pPr marL="0" lvl="0" indent="0" algn="l" rtl="0">
              <a:spcBef>
                <a:spcPts val="0"/>
              </a:spcBef>
              <a:spcAft>
                <a:spcPts val="0"/>
              </a:spcAft>
              <a:buNone/>
            </a:pPr>
            <a:r>
              <a:rPr lang="en"/>
              <a:t>Bottom left: unet prediction</a:t>
            </a:r>
            <a:endParaRPr/>
          </a:p>
          <a:p>
            <a:pPr marL="0" lvl="0" indent="0" algn="l" rtl="0">
              <a:spcBef>
                <a:spcPts val="0"/>
              </a:spcBef>
              <a:spcAft>
                <a:spcPts val="0"/>
              </a:spcAft>
              <a:buNone/>
            </a:pPr>
            <a:r>
              <a:rPr lang="en"/>
              <a:t>Purple and yellow: flags</a:t>
            </a:r>
            <a:endParaRPr/>
          </a:p>
          <a:p>
            <a:pPr marL="0" lvl="0" indent="0" algn="l" rtl="0">
              <a:spcBef>
                <a:spcPts val="0"/>
              </a:spcBef>
              <a:spcAft>
                <a:spcPts val="0"/>
              </a:spcAft>
              <a:buNone/>
            </a:pPr>
            <a:r>
              <a:rPr lang="en"/>
              <a:t>Green, blueish parts: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
              <a:t>Bottom right: difference in the log scale. (showing how well the prediction is)</a:t>
            </a:r>
            <a:endParaRPr/>
          </a:p>
          <a:p>
            <a:pPr marL="0" lvl="0" indent="0" algn="l" rtl="0">
              <a:spcBef>
                <a:spcPts val="0"/>
              </a:spcBef>
              <a:spcAft>
                <a:spcPts val="0"/>
              </a:spcAft>
              <a:buNone/>
            </a:pPr>
            <a:endParaRPr/>
          </a:p>
          <a:p>
            <a:pPr marL="0" lvl="0" indent="0" algn="l" rtl="0">
              <a:spcBef>
                <a:spcPts val="0"/>
              </a:spcBef>
              <a:spcAft>
                <a:spcPts val="0"/>
              </a:spcAft>
              <a:buNone/>
            </a:pPr>
            <a:r>
              <a:rPr lang="en"/>
              <a:t>What you can see: diffs are generally low, in general the predictions are doing well</a:t>
            </a:r>
            <a:endParaRPr/>
          </a:p>
          <a:p>
            <a:pPr marL="0" lvl="0" indent="0" algn="l" rtl="0">
              <a:spcBef>
                <a:spcPts val="0"/>
              </a:spcBef>
              <a:spcAft>
                <a:spcPts val="0"/>
              </a:spcAft>
              <a:buNone/>
            </a:pPr>
            <a:r>
              <a:rPr lang="en"/>
              <a:t>!!!! add a takehome message to all the slides</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f00ee9cda8_7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f00ee9cda8_7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Evaluate every day in year 2020.</a:t>
            </a:r>
            <a:endParaRPr/>
          </a:p>
          <a:p>
            <a:pPr marL="0" lvl="0" indent="0" algn="l" rtl="0">
              <a:spcBef>
                <a:spcPts val="0"/>
              </a:spcBef>
              <a:spcAft>
                <a:spcPts val="0"/>
              </a:spcAft>
              <a:buNone/>
            </a:pPr>
            <a:r>
              <a:rPr lang="en"/>
              <a:t>Red line: mad between observed and predict on log scale (only on the green regions where the fake cloud lies)</a:t>
            </a:r>
            <a:endParaRPr/>
          </a:p>
          <a:p>
            <a:pPr marL="0" lvl="0" indent="0" algn="l" rtl="0">
              <a:spcBef>
                <a:spcPts val="0"/>
              </a:spcBef>
              <a:spcAft>
                <a:spcPts val="0"/>
              </a:spcAft>
              <a:buNone/>
            </a:pPr>
            <a:endParaRPr/>
          </a:p>
          <a:p>
            <a:pPr marL="0" lvl="0" indent="0" algn="l" rtl="0">
              <a:spcBef>
                <a:spcPts val="0"/>
              </a:spcBef>
              <a:spcAft>
                <a:spcPts val="0"/>
              </a:spcAft>
              <a:buNone/>
            </a:pPr>
            <a:r>
              <a:rPr lang="en"/>
              <a:t>Difference: ranges from about 10% to 16%, in general low error, doing well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f00ee9cda8_7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f00ee9cda8_7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Also compare to the gapfree level 4 product, different alg but based on the same level3 data</a:t>
            </a:r>
            <a:endParaRPr/>
          </a:p>
          <a:p>
            <a:pPr marL="0" lvl="0" indent="0" algn="l" rtl="0">
              <a:spcBef>
                <a:spcPts val="0"/>
              </a:spcBef>
              <a:spcAft>
                <a:spcPts val="0"/>
              </a:spcAft>
              <a:buNone/>
            </a:pPr>
            <a:endParaRPr/>
          </a:p>
          <a:p>
            <a:pPr marL="0" lvl="0" indent="0" algn="l" rtl="0">
              <a:spcBef>
                <a:spcPts val="0"/>
              </a:spcBef>
              <a:spcAft>
                <a:spcPts val="0"/>
              </a:spcAft>
              <a:buNone/>
            </a:pPr>
            <a:r>
              <a:rPr lang="en"/>
              <a:t>Top left: log chl from the level 4 product</a:t>
            </a:r>
            <a:endParaRPr/>
          </a:p>
          <a:p>
            <a:pPr marL="0" lvl="0" indent="0" algn="l" rtl="0">
              <a:spcBef>
                <a:spcPts val="0"/>
              </a:spcBef>
              <a:spcAft>
                <a:spcPts val="0"/>
              </a:spcAft>
              <a:buNone/>
            </a:pPr>
            <a:r>
              <a:rPr lang="en"/>
              <a:t>Top right: gapfree prediction from unet</a:t>
            </a:r>
            <a:endParaRPr/>
          </a:p>
          <a:p>
            <a:pPr marL="0" lvl="0" indent="0" algn="l" rtl="0">
              <a:spcBef>
                <a:spcPts val="0"/>
              </a:spcBef>
              <a:spcAft>
                <a:spcPts val="0"/>
              </a:spcAft>
              <a:buNone/>
            </a:pPr>
            <a:r>
              <a:rPr lang="en"/>
              <a:t>Bottom left: difference in the log scale (percentage diff)</a:t>
            </a:r>
            <a:endParaRPr/>
          </a:p>
          <a:p>
            <a:pPr marL="0" lvl="0" indent="0" algn="l" rtl="0">
              <a:spcBef>
                <a:spcPts val="0"/>
              </a:spcBef>
              <a:spcAft>
                <a:spcPts val="0"/>
              </a:spcAft>
              <a:buNone/>
            </a:pPr>
            <a:r>
              <a:rPr lang="en"/>
              <a:t>Focus on the Bottom right!!!!: diff in abs scale</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Abs scale: not very different, but copernicus predicts higher along the coast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f00ee9cda8_7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f00ee9cda8_7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the gapfree comparison is evaluated over year 2020.</a:t>
            </a:r>
            <a:endParaRPr/>
          </a:p>
          <a:p>
            <a:pPr marL="0" lvl="0" indent="0" algn="l" rtl="0">
              <a:spcBef>
                <a:spcPts val="0"/>
              </a:spcBef>
              <a:spcAft>
                <a:spcPts val="0"/>
              </a:spcAft>
              <a:buNone/>
            </a:pPr>
            <a:r>
              <a:rPr lang="en"/>
              <a:t>Flag on the right: </a:t>
            </a:r>
            <a:endParaRPr/>
          </a:p>
          <a:p>
            <a:pPr marL="0" lvl="0" indent="0" algn="l" rtl="0">
              <a:spcBef>
                <a:spcPts val="0"/>
              </a:spcBef>
              <a:spcAft>
                <a:spcPts val="0"/>
              </a:spcAft>
              <a:buNone/>
            </a:pPr>
            <a:r>
              <a:rPr lang="en"/>
              <a:t>Red line: mad between copernicus and unet on log scale (only for the green regions where the actual clouds lie)</a:t>
            </a:r>
            <a:endParaRPr/>
          </a:p>
          <a:p>
            <a:pPr marL="0" lvl="0" indent="0" algn="l" rtl="0">
              <a:spcBef>
                <a:spcPts val="0"/>
              </a:spcBef>
              <a:spcAft>
                <a:spcPts val="0"/>
              </a:spcAft>
              <a:buNone/>
            </a:pPr>
            <a:r>
              <a:rPr lang="en"/>
              <a:t>Similarly ranges from about 10% to 20% difference, still pretty low</a:t>
            </a:r>
            <a:endParaRPr/>
          </a:p>
          <a:p>
            <a:pPr marL="0" lvl="0" indent="0" algn="l" rtl="0">
              <a:spcBef>
                <a:spcPts val="0"/>
              </a:spcBef>
              <a:spcAft>
                <a:spcPts val="0"/>
              </a:spcAft>
              <a:buNone/>
            </a:pPr>
            <a:endParaRPr/>
          </a:p>
          <a:p>
            <a:pPr marL="0" lvl="0" indent="0" algn="l" rtl="0">
              <a:spcBef>
                <a:spcPts val="0"/>
              </a:spcBef>
              <a:spcAft>
                <a:spcPts val="0"/>
              </a:spcAft>
              <a:buNone/>
            </a:pPr>
            <a:r>
              <a:rPr lang="en"/>
              <a:t>But we have the blue line</a:t>
            </a:r>
            <a:endParaRPr/>
          </a:p>
          <a:p>
            <a:pPr marL="0" lvl="0" indent="0" algn="l" rtl="0">
              <a:spcBef>
                <a:spcPts val="0"/>
              </a:spcBef>
              <a:spcAft>
                <a:spcPts val="0"/>
              </a:spcAft>
              <a:buNone/>
            </a:pPr>
            <a:r>
              <a:rPr lang="en"/>
              <a:t>Blue line: real cloud percentage (green / (green+yellow))</a:t>
            </a:r>
            <a:endParaRPr/>
          </a:p>
          <a:p>
            <a:pPr marL="0" lvl="0" indent="0" algn="l" rtl="0">
              <a:spcBef>
                <a:spcPts val="0"/>
              </a:spcBef>
              <a:spcAft>
                <a:spcPts val="0"/>
              </a:spcAft>
              <a:buNone/>
            </a:pPr>
            <a:r>
              <a:rPr lang="en"/>
              <a:t>Which follows the trend of MAD. </a:t>
            </a:r>
            <a:endParaRPr/>
          </a:p>
          <a:p>
            <a:pPr marL="0" lvl="0" indent="0" algn="l" rtl="0">
              <a:spcBef>
                <a:spcPts val="0"/>
              </a:spcBef>
              <a:spcAft>
                <a:spcPts val="0"/>
              </a:spcAft>
              <a:buNone/>
            </a:pPr>
            <a:r>
              <a:rPr lang="en"/>
              <a:t>Makes sense in that copernicus calculates missing pixels based on these particular pixels on the same day over all years with valid chl; higher cloud perc -&gt; less chl data -&gt; more variance in prediction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0b379083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0b379083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5000"/>
              </a:lnSpc>
              <a:spcBef>
                <a:spcPts val="1167"/>
              </a:spcBef>
              <a:spcAft>
                <a:spcPts val="0"/>
              </a:spcAft>
              <a:buNone/>
            </a:pPr>
            <a:r>
              <a:rPr lang="en"/>
              <a:t>Devloped another model without chl information</a:t>
            </a:r>
            <a:endParaRPr/>
          </a:p>
          <a:p>
            <a:pPr marL="0" lvl="0" indent="0" algn="l" rtl="0">
              <a:lnSpc>
                <a:spcPct val="95000"/>
              </a:lnSpc>
              <a:spcBef>
                <a:spcPts val="1167"/>
              </a:spcBef>
              <a:spcAft>
                <a:spcPts val="0"/>
              </a:spcAft>
              <a:buNone/>
            </a:pPr>
            <a:r>
              <a:rPr lang="en"/>
              <a:t>In other words, the model needs to predict chl purely based on environmental variables and time</a:t>
            </a:r>
            <a:endParaRPr/>
          </a:p>
          <a:p>
            <a:pPr marL="0" lvl="0" indent="0" algn="l" rtl="0">
              <a:lnSpc>
                <a:spcPct val="95000"/>
              </a:lnSpc>
              <a:spcBef>
                <a:spcPts val="1167"/>
              </a:spcBef>
              <a:spcAft>
                <a:spcPts val="0"/>
              </a:spcAft>
              <a:buNone/>
            </a:pPr>
            <a:endParaRPr/>
          </a:p>
          <a:p>
            <a:pPr marL="0" lvl="0" indent="0" algn="l" rtl="0">
              <a:spcBef>
                <a:spcPts val="0"/>
              </a:spcBef>
              <a:spcAft>
                <a:spcPts val="0"/>
              </a:spcAft>
              <a:buNone/>
            </a:pPr>
            <a:r>
              <a:rPr lang="en"/>
              <a:t>On this four panel plot</a:t>
            </a:r>
            <a:endParaRPr/>
          </a:p>
          <a:p>
            <a:pPr marL="0" lvl="0" indent="0" algn="l" rtl="0">
              <a:spcBef>
                <a:spcPts val="0"/>
              </a:spcBef>
              <a:spcAft>
                <a:spcPts val="0"/>
              </a:spcAft>
              <a:buNone/>
            </a:pPr>
            <a:r>
              <a:rPr lang="en"/>
              <a:t>Top left: unet prediction with chl</a:t>
            </a:r>
            <a:endParaRPr/>
          </a:p>
          <a:p>
            <a:pPr marL="0" lvl="0" indent="0" algn="l" rtl="0">
              <a:spcBef>
                <a:spcPts val="0"/>
              </a:spcBef>
              <a:spcAft>
                <a:spcPts val="0"/>
              </a:spcAft>
              <a:buNone/>
            </a:pPr>
            <a:r>
              <a:rPr lang="en"/>
              <a:t>Top right: unet prediction without chl</a:t>
            </a:r>
            <a:endParaRPr/>
          </a:p>
          <a:p>
            <a:pPr marL="0" lvl="0" indent="0" algn="l" rtl="0">
              <a:spcBef>
                <a:spcPts val="0"/>
              </a:spcBef>
              <a:spcAft>
                <a:spcPts val="0"/>
              </a:spcAft>
              <a:buNone/>
            </a:pPr>
            <a:r>
              <a:rPr lang="en"/>
              <a:t>Bottom left &amp; right: error in the log scale and abs scale, respectively</a:t>
            </a:r>
            <a:endParaRPr/>
          </a:p>
          <a:p>
            <a:pPr marL="0" lvl="0" indent="0" algn="l" rtl="0">
              <a:spcBef>
                <a:spcPts val="0"/>
              </a:spcBef>
              <a:spcAft>
                <a:spcPts val="0"/>
              </a:spcAft>
              <a:buNone/>
            </a:pPr>
            <a:endParaRPr/>
          </a:p>
          <a:p>
            <a:pPr marL="0" lvl="0" indent="0" algn="l" rtl="0">
              <a:spcBef>
                <a:spcPts val="0"/>
              </a:spcBef>
              <a:spcAft>
                <a:spcPts val="0"/>
              </a:spcAft>
              <a:buNone/>
            </a:pPr>
            <a:r>
              <a:rPr lang="en"/>
              <a:t>May observe: the error is high, but the model without chl is still able to capture some general patterns</a:t>
            </a:r>
            <a:endParaRPr/>
          </a:p>
          <a:p>
            <a:pPr marL="457200" lvl="0" indent="-317500" algn="l" rtl="0">
              <a:spcBef>
                <a:spcPts val="0"/>
              </a:spcBef>
              <a:spcAft>
                <a:spcPts val="0"/>
              </a:spcAft>
              <a:buSzPts val="1400"/>
              <a:buChar char="-"/>
            </a:pPr>
            <a:r>
              <a:rPr lang="en"/>
              <a:t>high concentration in persian gulf, top of arabian sea, and water edges of bay of bengal</a:t>
            </a:r>
            <a:endParaRPr/>
          </a:p>
          <a:p>
            <a:pPr marL="457200" lvl="0" indent="-317500" algn="l" rtl="0">
              <a:spcBef>
                <a:spcPts val="0"/>
              </a:spcBef>
              <a:spcAft>
                <a:spcPts val="0"/>
              </a:spcAft>
              <a:buSzPts val="1400"/>
              <a:buChar char="-"/>
            </a:pPr>
            <a:endParaRPr/>
          </a:p>
          <a:p>
            <a:pPr marL="457200" lvl="0" indent="-317500" algn="l" rtl="0">
              <a:spcBef>
                <a:spcPts val="0"/>
              </a:spcBef>
              <a:spcAft>
                <a:spcPts val="0"/>
              </a:spcAft>
              <a:buSzPts val="1400"/>
              <a:buChar char="-"/>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f0b379083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f0b379083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Unet works well (in comparison to level4)</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Difference along the coast: the model can potentially be improved by using more env variables such as bathymetry</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unet with vs without CHL: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Downsides: relatively high error and the lost of more detailed patterns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Still promising, captures the general pattern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f00ee9cda8_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f00ee9cda8_7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5000"/>
              </a:lnSpc>
              <a:spcBef>
                <a:spcPts val="1167"/>
              </a:spcBef>
              <a:spcAft>
                <a:spcPts val="0"/>
              </a:spcAft>
              <a:buClr>
                <a:schemeClr val="dk1"/>
              </a:buClr>
              <a:buSzPts val="1100"/>
              <a:buFont typeface="Arial"/>
              <a:buNone/>
            </a:pPr>
            <a:endParaRPr b="1">
              <a:solidFill>
                <a:schemeClr val="dk1"/>
              </a:solidFill>
            </a:endParaRPr>
          </a:p>
          <a:p>
            <a:pPr marL="0" lvl="0" indent="0" algn="l" rtl="0">
              <a:lnSpc>
                <a:spcPct val="95000"/>
              </a:lnSpc>
              <a:spcBef>
                <a:spcPts val="1167"/>
              </a:spcBef>
              <a:spcAft>
                <a:spcPts val="0"/>
              </a:spcAft>
              <a:buClr>
                <a:schemeClr val="dk1"/>
              </a:buClr>
              <a:buSzPts val="1100"/>
              <a:buFont typeface="Arial"/>
              <a:buNone/>
            </a:pPr>
            <a:r>
              <a:rPr lang="en" b="1">
                <a:solidFill>
                  <a:schemeClr val="dk1"/>
                </a:solidFill>
              </a:rPr>
              <a:t>Definition</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PINNs</a:t>
            </a:r>
            <a:r>
              <a:rPr lang="en">
                <a:solidFill>
                  <a:schemeClr val="dk1"/>
                </a:solidFill>
              </a:rPr>
              <a:t> integrate physical laws, often represented by partial differential equations (PDEs), into neural network training, ensuring that the network's outputs adhere to known physics.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Core Idea</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Rather than relying solely on data-driven learning, PINNs use physical equations to regularize the learning process, guiding the network towards physically consistent solutions.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b="1">
                <a:solidFill>
                  <a:schemeClr val="dk1"/>
                </a:solidFill>
              </a:rPr>
              <a:t>Advantages</a:t>
            </a:r>
            <a:r>
              <a:rPr lang="en">
                <a:solidFill>
                  <a:schemeClr val="dk1"/>
                </a:solidFill>
              </a:rPr>
              <a:t>:</a:t>
            </a:r>
            <a:endParaRPr>
              <a:solidFill>
                <a:schemeClr val="dk1"/>
              </a:solidFill>
            </a:endParaRPr>
          </a:p>
          <a:p>
            <a:pPr marL="457200" lvl="0" indent="-298450" algn="l" rtl="0">
              <a:lnSpc>
                <a:spcPct val="115000"/>
              </a:lnSpc>
              <a:spcBef>
                <a:spcPts val="1200"/>
              </a:spcBef>
              <a:spcAft>
                <a:spcPts val="0"/>
              </a:spcAft>
              <a:buClr>
                <a:schemeClr val="dk1"/>
              </a:buClr>
              <a:buSzPts val="1100"/>
              <a:buChar char="●"/>
            </a:pPr>
            <a:r>
              <a:rPr lang="en" b="1">
                <a:solidFill>
                  <a:schemeClr val="dk1"/>
                </a:solidFill>
              </a:rPr>
              <a:t>Data Efficiency</a:t>
            </a:r>
            <a:r>
              <a:rPr lang="en">
                <a:solidFill>
                  <a:schemeClr val="dk1"/>
                </a:solidFill>
              </a:rPr>
              <a:t>: Requires less data than purely data-driven models, as physical laws provide additional constraints.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Generalization</a:t>
            </a:r>
            <a:r>
              <a:rPr lang="en">
                <a:solidFill>
                  <a:schemeClr val="dk1"/>
                </a:solidFill>
              </a:rPr>
              <a:t>: Models can extrapolate to scenarios with limited data, guided by physical laws.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b="1">
                <a:solidFill>
                  <a:schemeClr val="dk1"/>
                </a:solidFill>
              </a:rPr>
              <a:t>Interpretability</a:t>
            </a:r>
            <a:r>
              <a:rPr lang="en">
                <a:solidFill>
                  <a:schemeClr val="dk1"/>
                </a:solidFill>
              </a:rPr>
              <a:t>: Solutions adhere to known physics, making them more interpretable and reliable.</a:t>
            </a:r>
            <a:endParaRPr>
              <a:solidFill>
                <a:schemeClr val="dk1"/>
              </a:solidFill>
            </a:endParaRPr>
          </a:p>
          <a:p>
            <a:pPr marL="0" lvl="0" indent="0" algn="l" rtl="0">
              <a:lnSpc>
                <a:spcPct val="95000"/>
              </a:lnSpc>
              <a:spcBef>
                <a:spcPts val="1200"/>
              </a:spcBef>
              <a:spcAft>
                <a:spcPts val="0"/>
              </a:spcAft>
              <a:buClr>
                <a:schemeClr val="dk1"/>
              </a:buClr>
              <a:buSzPts val="1100"/>
              <a:buFont typeface="Arial"/>
              <a:buNone/>
            </a:pPr>
            <a:endParaRPr sz="100">
              <a:solidFill>
                <a:srgbClr val="7F7F7F"/>
              </a:solidFill>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f00ee9cda8_7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f00ee9cda8_7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f00ee9cda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f00ee9cda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solidFill>
                  <a:schemeClr val="dk1"/>
                </a:solidFill>
                <a:latin typeface="Open Sans"/>
                <a:ea typeface="Open Sans"/>
                <a:cs typeface="Open Sans"/>
                <a:sym typeface="Open Sans"/>
              </a:rPr>
              <a:t>Shridhar</a:t>
            </a:r>
            <a:endParaRPr sz="1200">
              <a:solidFill>
                <a:schemeClr val="dk1"/>
              </a:solidFill>
              <a:latin typeface="Open Sans"/>
              <a:ea typeface="Open Sans"/>
              <a:cs typeface="Open Sans"/>
              <a:sym typeface="Open Sans"/>
            </a:endParaRPr>
          </a:p>
          <a:p>
            <a:pPr marL="0" lvl="0" indent="0" algn="l" rtl="0">
              <a:spcBef>
                <a:spcPts val="600"/>
              </a:spcBef>
              <a:spcAft>
                <a:spcPts val="0"/>
              </a:spcAft>
              <a:buNone/>
            </a:pPr>
            <a:endParaRPr sz="1200">
              <a:solidFill>
                <a:schemeClr val="dk1"/>
              </a:solidFill>
              <a:latin typeface="Open Sans"/>
              <a:ea typeface="Open Sans"/>
              <a:cs typeface="Open Sans"/>
              <a:sym typeface="Open Sans"/>
            </a:endParaRPr>
          </a:p>
          <a:p>
            <a:pPr marL="457200" lvl="0" indent="-304800" algn="l" rtl="0">
              <a:spcBef>
                <a:spcPts val="6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Key indicator for ocean productivity, crucial for understanding marine ecosystems and managing fisheries.</a:t>
            </a:r>
            <a:endParaRPr sz="1200">
              <a:solidFill>
                <a:schemeClr val="dk1"/>
              </a:solidFill>
              <a:latin typeface="Open Sans"/>
              <a:ea typeface="Open Sans"/>
              <a:cs typeface="Open Sans"/>
              <a:sym typeface="Open Sans"/>
            </a:endParaRPr>
          </a:p>
          <a:p>
            <a:pPr marL="457200" lvl="0" indent="-304800" algn="l"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Limited by the inability to penetrate cloud cover, leading to missing Chl-a data.</a:t>
            </a:r>
            <a:endParaRPr sz="1200">
              <a:solidFill>
                <a:schemeClr val="dk1"/>
              </a:solidFill>
              <a:latin typeface="Open Sans"/>
              <a:ea typeface="Open Sans"/>
              <a:cs typeface="Open Sans"/>
              <a:sym typeface="Open Sans"/>
            </a:endParaRPr>
          </a:p>
          <a:p>
            <a:pPr marL="457200" lvl="0" indent="-304800" algn="l"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High fraction of missing data complicates monitoring efforts, especially in regions with frequent cloud cover.</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f00ee9cda8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f00ee9cda8_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f0d569aae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f0d569aae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f0fbce36ba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f0fbce36ba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AutoNum type="arabicPeriod"/>
            </a:pPr>
            <a:r>
              <a:rPr lang="en">
                <a:solidFill>
                  <a:schemeClr val="dk1"/>
                </a:solidFill>
              </a:rPr>
              <a:t>Unet works well (in comparison to level4)</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Difference along the coast: the model can potentially be improved by using more env variables such as bathymetry</a:t>
            </a:r>
            <a:endParaRPr>
              <a:solidFill>
                <a:schemeClr val="dk1"/>
              </a:solidFill>
            </a:endParaRPr>
          </a:p>
          <a:p>
            <a:pPr marL="457200" lvl="0" indent="-317500" algn="l" rtl="0">
              <a:spcBef>
                <a:spcPts val="0"/>
              </a:spcBef>
              <a:spcAft>
                <a:spcPts val="0"/>
              </a:spcAft>
              <a:buClr>
                <a:schemeClr val="dk1"/>
              </a:buClr>
              <a:buSzPts val="1400"/>
              <a:buAutoNum type="arabicPeriod"/>
            </a:pPr>
            <a:r>
              <a:rPr lang="en">
                <a:solidFill>
                  <a:schemeClr val="dk1"/>
                </a:solidFill>
              </a:rPr>
              <a:t>unet with vs without CHL: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Downsides: relatively high error and the lost of more detailed patterns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Still promising, captures the general pattern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f0fbce36ba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f0fbce36ba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f03943a72b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f03943a72b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c3441ea77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c3441ea7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6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Key indicator for ocean productivity, crucial for understanding marine ecosystems and managing fisheries.</a:t>
            </a:r>
            <a:endParaRPr sz="1200">
              <a:solidFill>
                <a:schemeClr val="dk1"/>
              </a:solidFill>
              <a:latin typeface="Open Sans"/>
              <a:ea typeface="Open Sans"/>
              <a:cs typeface="Open Sans"/>
              <a:sym typeface="Open Sans"/>
            </a:endParaRPr>
          </a:p>
          <a:p>
            <a:pPr marL="457200" lvl="0" indent="-304800" algn="l"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Limited by the inability to penetrate cloud cover, leading to missing Chl-a data.</a:t>
            </a:r>
            <a:endParaRPr sz="1200">
              <a:solidFill>
                <a:schemeClr val="dk1"/>
              </a:solidFill>
              <a:latin typeface="Open Sans"/>
              <a:ea typeface="Open Sans"/>
              <a:cs typeface="Open Sans"/>
              <a:sym typeface="Open Sans"/>
            </a:endParaRPr>
          </a:p>
          <a:p>
            <a:pPr marL="457200" lvl="0" indent="-304800" algn="l" rtl="0">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High fraction of missing data complicates monitoring efforts, especially in regions with frequent cloud cover.</a:t>
            </a:r>
            <a:endParaRPr sz="12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f00e03811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f00e03811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Yifei</a:t>
            </a:r>
            <a:endParaRPr/>
          </a:p>
          <a:p>
            <a:pPr marL="0" lvl="0" indent="0" algn="l" rtl="0">
              <a:spcBef>
                <a:spcPts val="0"/>
              </a:spcBef>
              <a:spcAft>
                <a:spcPts val="0"/>
              </a:spcAft>
              <a:buNone/>
            </a:pPr>
            <a:endParaRPr/>
          </a:p>
          <a:p>
            <a:pPr marL="0" lvl="0" indent="0" algn="l" rtl="0">
              <a:spcBef>
                <a:spcPts val="0"/>
              </a:spcBef>
              <a:spcAft>
                <a:spcPts val="0"/>
              </a:spcAft>
              <a:buNone/>
            </a:pPr>
            <a:r>
              <a:rPr lang="en"/>
              <a:t>Chlorophyll concentration is influenced by envir data.</a:t>
            </a:r>
            <a:endParaRPr/>
          </a:p>
          <a:p>
            <a:pPr marL="0" lvl="0" indent="0" algn="l" rtl="0">
              <a:spcBef>
                <a:spcPts val="0"/>
              </a:spcBef>
              <a:spcAft>
                <a:spcPts val="0"/>
              </a:spcAft>
              <a:buNone/>
            </a:pPr>
            <a:r>
              <a:rPr lang="en"/>
              <a:t>Eg. wind -&gt; drives upwelling -&gt; the upwelling regions have higher concentration of nutrients -&gt; promotes phytoplankton growth -&gt; increase chl concentration</a:t>
            </a:r>
            <a:endParaRPr/>
          </a:p>
          <a:p>
            <a:pPr marL="0" lvl="0" indent="0" algn="l" rtl="0">
              <a:spcBef>
                <a:spcPts val="0"/>
              </a:spcBef>
              <a:spcAft>
                <a:spcPts val="0"/>
              </a:spcAft>
              <a:buNone/>
            </a:pPr>
            <a:endParaRPr/>
          </a:p>
          <a:p>
            <a:pPr marL="0" lvl="0" indent="0" algn="l" rtl="0">
              <a:spcBef>
                <a:spcPts val="0"/>
              </a:spcBef>
              <a:spcAft>
                <a:spcPts val="0"/>
              </a:spcAft>
              <a:buNone/>
            </a:pPr>
            <a:r>
              <a:rPr lang="en"/>
              <a:t>Incorporating env factors -&gt; potentially better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
              <a:t>Altho Some relationships between env data &amp; chl concentration are more complex, nn will be able to learn most of the relationships.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c3441ea77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c3441ea77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f00e03811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f00e03811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f00e03811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f00e03811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a:p>
            <a:pPr marL="0" lvl="0" indent="0" algn="l" rtl="0">
              <a:spcBef>
                <a:spcPts val="0"/>
              </a:spcBef>
              <a:spcAft>
                <a:spcPts val="0"/>
              </a:spcAft>
              <a:buNone/>
            </a:pPr>
            <a:endParaRPr/>
          </a:p>
          <a:p>
            <a:pPr marL="0" lvl="0" indent="0" algn="l" rtl="0">
              <a:spcBef>
                <a:spcPts val="0"/>
              </a:spcBef>
              <a:spcAft>
                <a:spcPts val="0"/>
              </a:spcAft>
              <a:buNone/>
            </a:pPr>
            <a:r>
              <a:rPr lang="en"/>
              <a:t>So trees are good for sorting out what is important when you have many many variables.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f03943a72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03943a72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Shridhar</a:t>
            </a:r>
            <a:endParaRPr sz="1200">
              <a:solidFill>
                <a:schemeClr val="dk1"/>
              </a:solidFill>
              <a:latin typeface="Open Sans"/>
              <a:ea typeface="Open Sans"/>
              <a:cs typeface="Open Sans"/>
              <a:sym typeface="Open Sans"/>
            </a:endParaRPr>
          </a:p>
          <a:p>
            <a:pPr marL="457200" lvl="0" indent="-304800" algn="l" rtl="0">
              <a:spcBef>
                <a:spcPts val="60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The most commonly available Chl-A data for such is regions is due to gap-filling computer algorithms</a:t>
            </a:r>
            <a:endParaRPr sz="1200">
              <a:solidFill>
                <a:schemeClr val="dk1"/>
              </a:solidFill>
              <a:latin typeface="Open Sans"/>
              <a:ea typeface="Open Sans"/>
              <a:cs typeface="Open Sans"/>
              <a:sym typeface="Open Sans"/>
            </a:endParaRPr>
          </a:p>
          <a:p>
            <a:pPr marL="457200" lvl="0" indent="0" algn="l" rtl="0">
              <a:spcBef>
                <a:spcPts val="60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f00e03811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f00e03811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a:p>
            <a:pPr marL="0" lvl="0" indent="0" algn="l" rtl="0">
              <a:spcBef>
                <a:spcPts val="0"/>
              </a:spcBef>
              <a:spcAft>
                <a:spcPts val="0"/>
              </a:spcAft>
              <a:buNone/>
            </a:pPr>
            <a:endParaRPr/>
          </a:p>
          <a:p>
            <a:pPr marL="0" lvl="0" indent="0" algn="l" rtl="0">
              <a:spcBef>
                <a:spcPts val="0"/>
              </a:spcBef>
              <a:spcAft>
                <a:spcPts val="0"/>
              </a:spcAft>
              <a:buNone/>
            </a:pPr>
            <a:r>
              <a:rPr lang="en"/>
              <a:t>CNN take care of the latitude and longitude.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f00ee9cda8_7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f00ee9cda8_7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Yifei</a:t>
            </a:r>
            <a:endParaRPr/>
          </a:p>
          <a:p>
            <a:pPr marL="0" lvl="0" indent="0" algn="l" rtl="0">
              <a:spcBef>
                <a:spcPts val="0"/>
              </a:spcBef>
              <a:spcAft>
                <a:spcPts val="0"/>
              </a:spcAft>
              <a:buNone/>
            </a:pPr>
            <a:endParaRPr/>
          </a:p>
          <a:p>
            <a:pPr marL="0" lvl="0" indent="0" algn="l" rtl="0">
              <a:spcBef>
                <a:spcPts val="0"/>
              </a:spcBef>
              <a:spcAft>
                <a:spcPts val="0"/>
              </a:spcAft>
              <a:buNone/>
            </a:pPr>
            <a:r>
              <a:rPr lang="en"/>
              <a:t>Question: can the model predict chl without chl given</a:t>
            </a:r>
            <a:endParaRPr/>
          </a:p>
          <a:p>
            <a:pPr marL="0" lvl="0" indent="0" algn="l" rtl="0">
              <a:spcBef>
                <a:spcPts val="0"/>
              </a:spcBef>
              <a:spcAft>
                <a:spcPts val="0"/>
              </a:spcAft>
              <a:buNone/>
            </a:pPr>
            <a:r>
              <a:rPr lang="en"/>
              <a:t>Described by background text: top best performing, bottom worst performing (two 4-panel plots with log diff and absolute diff)</a:t>
            </a:r>
            <a:endParaRPr/>
          </a:p>
          <a:p>
            <a:pPr marL="0" lvl="0" indent="0" algn="l" rtl="0">
              <a:spcBef>
                <a:spcPts val="0"/>
              </a:spcBef>
              <a:spcAft>
                <a:spcPts val="0"/>
              </a:spcAft>
              <a:buNone/>
            </a:pPr>
            <a:endParaRPr/>
          </a:p>
          <a:p>
            <a:pPr marL="0" lvl="0" indent="0" algn="l" rtl="0">
              <a:spcBef>
                <a:spcPts val="0"/>
              </a:spcBef>
              <a:spcAft>
                <a:spcPts val="0"/>
              </a:spcAft>
              <a:buNone/>
            </a:pPr>
            <a:r>
              <a:rPr lang="en"/>
              <a:t>Lower error, but Chl level also lower, getting green parts at the top and blobs at the bottom</a:t>
            </a:r>
            <a:endParaRPr/>
          </a:p>
          <a:p>
            <a:pPr marL="0" lvl="0" indent="0" algn="l" rtl="0">
              <a:spcBef>
                <a:spcPts val="0"/>
              </a:spcBef>
              <a:spcAft>
                <a:spcPts val="0"/>
              </a:spcAft>
              <a:buNone/>
            </a:pPr>
            <a:endParaRPr/>
          </a:p>
          <a:p>
            <a:pPr marL="0" lvl="0" indent="0" algn="l" rtl="0">
              <a:spcBef>
                <a:spcPts val="0"/>
              </a:spcBef>
              <a:spcAft>
                <a:spcPts val="0"/>
              </a:spcAft>
              <a:buNone/>
            </a:pPr>
            <a:r>
              <a:rPr lang="en"/>
              <a:t>Good example: 2020-04-26</a:t>
            </a:r>
            <a:endParaRPr/>
          </a:p>
          <a:p>
            <a:pPr marL="0" lvl="0" indent="0" algn="l" rtl="0">
              <a:lnSpc>
                <a:spcPct val="95000"/>
              </a:lnSpc>
              <a:spcBef>
                <a:spcPts val="1167"/>
              </a:spcBef>
              <a:spcAft>
                <a:spcPts val="0"/>
              </a:spcAft>
              <a:buClr>
                <a:schemeClr val="dk1"/>
              </a:buClr>
              <a:buSzPts val="1100"/>
              <a:buFont typeface="Arial"/>
              <a:buNone/>
            </a:pPr>
            <a:r>
              <a:rPr lang="en" sz="1400">
                <a:solidFill>
                  <a:srgbClr val="7F7F7F"/>
                </a:solidFill>
                <a:latin typeface="Cambria"/>
                <a:ea typeface="Cambria"/>
                <a:cs typeface="Cambria"/>
                <a:sym typeface="Cambria"/>
              </a:rPr>
              <a:t>Top: Good example - UNet wo Chl looks similar to UNet w Chl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The selection would be based on the next slide’s error plot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f0d569aaea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f0d569aae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a:p>
            <a:pPr marL="0" lvl="0" indent="0" algn="l" rtl="0">
              <a:spcBef>
                <a:spcPts val="0"/>
              </a:spcBef>
              <a:spcAft>
                <a:spcPts val="0"/>
              </a:spcAft>
              <a:buNone/>
            </a:pPr>
            <a:endParaRPr/>
          </a:p>
          <a:p>
            <a:pPr marL="0" lvl="0" indent="0" algn="l" rtl="0">
              <a:spcBef>
                <a:spcPts val="0"/>
              </a:spcBef>
              <a:spcAft>
                <a:spcPts val="0"/>
              </a:spcAft>
              <a:buNone/>
            </a:pPr>
            <a:r>
              <a:rPr lang="en"/>
              <a:t>CNN take care of the latitude and longitude.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f0fbce36ba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f0fbce36b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f00ee9cda8_7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f00ee9cda8_7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MAD between pred w/ CHL and pred w/o. No pixels taken out (no CHL model is doing pure predictions</a:t>
            </a:r>
            <a:endParaRPr/>
          </a:p>
          <a:p>
            <a:pPr marL="0" lvl="0" indent="0" algn="l" rtl="0">
              <a:spcBef>
                <a:spcPts val="0"/>
              </a:spcBef>
              <a:spcAft>
                <a:spcPts val="0"/>
              </a:spcAft>
              <a:buNone/>
            </a:pPr>
            <a:endParaRPr/>
          </a:p>
          <a:p>
            <a:pPr marL="0" lvl="0" indent="0" algn="l" rtl="0">
              <a:spcBef>
                <a:spcPts val="0"/>
              </a:spcBef>
              <a:spcAft>
                <a:spcPts val="0"/>
              </a:spcAft>
              <a:buNone/>
            </a:pPr>
            <a:r>
              <a:rPr lang="en"/>
              <a:t>Add a summary slide with a few bullet points of the main analyses/take home messages</a:t>
            </a:r>
            <a:endParaRPr/>
          </a:p>
          <a:p>
            <a:pPr marL="457200" lvl="0" indent="-317500" algn="l" rtl="0">
              <a:spcBef>
                <a:spcPts val="0"/>
              </a:spcBef>
              <a:spcAft>
                <a:spcPts val="0"/>
              </a:spcAft>
              <a:buSzPts val="1400"/>
              <a:buAutoNum type="arabicPeriod"/>
            </a:pPr>
            <a:r>
              <a:rPr lang="en"/>
              <a:t>Unet works well (in comparison to level4)</a:t>
            </a:r>
            <a:endParaRPr/>
          </a:p>
          <a:p>
            <a:pPr marL="457200" lvl="0" indent="-317500" algn="l" rtl="0">
              <a:spcBef>
                <a:spcPts val="0"/>
              </a:spcBef>
              <a:spcAft>
                <a:spcPts val="0"/>
              </a:spcAft>
              <a:buSzPts val="1400"/>
              <a:buAutoNum type="arabicPeriod"/>
            </a:pPr>
            <a:r>
              <a:rPr lang="en"/>
              <a:t>Difference along the coast</a:t>
            </a:r>
            <a:endParaRPr/>
          </a:p>
          <a:p>
            <a:pPr marL="457200" lvl="0" indent="-317500" algn="l" rtl="0">
              <a:spcBef>
                <a:spcPts val="0"/>
              </a:spcBef>
              <a:spcAft>
                <a:spcPts val="0"/>
              </a:spcAft>
              <a:buSzPts val="1400"/>
              <a:buAutoNum type="arabicPeriod"/>
            </a:pPr>
            <a:r>
              <a:rPr lang="en"/>
              <a:t>unet with vs without CHL: promising, captures the general pattern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f03943a72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f03943a72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Shridar</a:t>
            </a:r>
            <a:endParaRPr sz="1200">
              <a:solidFill>
                <a:schemeClr val="dk1"/>
              </a:solidFill>
              <a:latin typeface="Open Sans"/>
              <a:ea typeface="Open Sans"/>
              <a:cs typeface="Open Sans"/>
              <a:sym typeface="Open Sans"/>
            </a:endParaRPr>
          </a:p>
          <a:p>
            <a:pPr marL="0" lvl="0" indent="0" algn="l" rtl="0">
              <a:spcBef>
                <a:spcPts val="6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You’ll be hearing about U-Net models from Yifei and I’ll talk about physics informed neural nets</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f03943a72b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03943a72b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Shridar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f0b379083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f0b379083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sz="1200">
                <a:solidFill>
                  <a:srgbClr val="7F7F7F"/>
                </a:solidFill>
                <a:latin typeface="Cambria"/>
                <a:ea typeface="Cambria"/>
                <a:cs typeface="Cambria"/>
                <a:sym typeface="Cambria"/>
              </a:rPr>
              <a:t>Chlorophyll levels are influenced by multiple interrelated </a:t>
            </a:r>
            <a:r>
              <a:rPr lang="en" sz="1200" b="1">
                <a:solidFill>
                  <a:srgbClr val="7F7F7F"/>
                </a:solidFill>
                <a:latin typeface="Cambria"/>
                <a:ea typeface="Cambria"/>
                <a:cs typeface="Cambria"/>
                <a:sym typeface="Cambria"/>
              </a:rPr>
              <a:t>environmental factors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Altho Some relationships between env data &amp; chl concentration are more complex, nn will be able to learn most of the relationships.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f00ee9cda8_7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f00ee9cda8_7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Shridar</a:t>
            </a:r>
            <a:endParaRPr/>
          </a:p>
          <a:p>
            <a:pPr marL="0" lvl="0" indent="0" algn="l" rtl="0">
              <a:spcBef>
                <a:spcPts val="0"/>
              </a:spcBef>
              <a:spcAft>
                <a:spcPts val="0"/>
              </a:spcAft>
              <a:buNone/>
            </a:pPr>
            <a:endParaRPr/>
          </a:p>
          <a:p>
            <a:pPr marL="0" lvl="0" indent="0" algn="l" rtl="0">
              <a:lnSpc>
                <a:spcPct val="95000"/>
              </a:lnSpc>
              <a:spcBef>
                <a:spcPts val="1167"/>
              </a:spcBef>
              <a:spcAft>
                <a:spcPts val="0"/>
              </a:spcAft>
              <a:buClr>
                <a:schemeClr val="dk1"/>
              </a:buClr>
              <a:buSzPts val="1100"/>
              <a:buFont typeface="Arial"/>
              <a:buNone/>
            </a:pPr>
            <a:r>
              <a:rPr lang="en" sz="2600">
                <a:solidFill>
                  <a:srgbClr val="7F7F7F"/>
                </a:solidFill>
                <a:latin typeface="Cambria"/>
                <a:ea typeface="Cambria"/>
                <a:cs typeface="Cambria"/>
                <a:sym typeface="Cambria"/>
              </a:rPr>
              <a:t>Random Forest and Gradient-Boosted Trees learn and reveal non-linear dependencies</a:t>
            </a:r>
            <a:endParaRPr sz="2600">
              <a:solidFill>
                <a:srgbClr val="7F7F7F"/>
              </a:solidFill>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f00ee9cda8_7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f00ee9cda8_7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Yifei</a:t>
            </a:r>
            <a:endParaRPr/>
          </a:p>
          <a:p>
            <a:pPr marL="0" lvl="0" indent="0" algn="l" rtl="0">
              <a:spcBef>
                <a:spcPts val="0"/>
              </a:spcBef>
              <a:spcAft>
                <a:spcPts val="0"/>
              </a:spcAft>
              <a:buNone/>
            </a:pPr>
            <a:endParaRPr/>
          </a:p>
          <a:p>
            <a:pPr marL="0" lvl="0" indent="0" algn="l" rtl="0">
              <a:spcBef>
                <a:spcPts val="0"/>
              </a:spcBef>
              <a:spcAft>
                <a:spcPts val="0"/>
              </a:spcAft>
              <a:buNone/>
            </a:pPr>
            <a:r>
              <a:rPr lang="en" b="1"/>
              <a:t>Cnn</a:t>
            </a:r>
            <a:r>
              <a:rPr lang="en"/>
              <a:t>: for image,  video, or other high dimensional data</a:t>
            </a:r>
            <a:endParaRPr/>
          </a:p>
          <a:p>
            <a:pPr marL="0" lvl="0" indent="0" algn="l" rtl="0">
              <a:spcBef>
                <a:spcPts val="0"/>
              </a:spcBef>
              <a:spcAft>
                <a:spcPts val="0"/>
              </a:spcAft>
              <a:buNone/>
            </a:pPr>
            <a:r>
              <a:rPr lang="en"/>
              <a:t>Due to its ability of </a:t>
            </a:r>
            <a:r>
              <a:rPr lang="en">
                <a:solidFill>
                  <a:schemeClr val="dk1"/>
                </a:solidFill>
              </a:rPr>
              <a:t> Local feature detection  and  Hierarchical learning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Simple words: model</a:t>
            </a:r>
            <a:endParaRPr/>
          </a:p>
          <a:p>
            <a:pPr marL="0" lvl="0" indent="0" algn="l" rtl="0">
              <a:spcBef>
                <a:spcPts val="0"/>
              </a:spcBef>
              <a:spcAft>
                <a:spcPts val="0"/>
              </a:spcAft>
              <a:buNone/>
            </a:pPr>
            <a:r>
              <a:rPr lang="en"/>
              <a:t>LEARN filters that </a:t>
            </a:r>
            <a:r>
              <a:rPr lang="en">
                <a:solidFill>
                  <a:schemeClr val="dk1"/>
                </a:solidFill>
              </a:rPr>
              <a:t>transform the input data to find various patterns (features of the input)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 typical model is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Consisted of several convolutional layers. -&gt; learn</a:t>
            </a:r>
            <a:r>
              <a:rPr lang="en" sz="1200">
                <a:solidFill>
                  <a:srgbClr val="7F7F7F"/>
                </a:solidFill>
                <a:latin typeface="Cambria"/>
                <a:ea typeface="Cambria"/>
                <a:cs typeface="Cambria"/>
                <a:sym typeface="Cambria"/>
              </a:rPr>
              <a:t> increasingly complex features through these multiple layers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Filters are orders of magnitude smaller than the input dimensions, so…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Say we are identifying faces for a set of images.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Earlier filters: simpler and more geometric, detecting edges, corners, simple shapes and patterns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Later layers: more complex filters that detect shapes, objects, and other structures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——————SKIP——————</a:t>
            </a:r>
            <a:endParaRPr>
              <a:solidFill>
                <a:schemeClr val="dk1"/>
              </a:solidFill>
            </a:endParaRPr>
          </a:p>
          <a:p>
            <a:pPr marL="0" lvl="0" indent="0" algn="l" rtl="0">
              <a:spcBef>
                <a:spcPts val="0"/>
              </a:spcBef>
              <a:spcAft>
                <a:spcPts val="0"/>
              </a:spcAft>
              <a:buNone/>
            </a:pPr>
            <a:r>
              <a:rPr lang="en">
                <a:solidFill>
                  <a:schemeClr val="dk1"/>
                </a:solidFill>
              </a:rPr>
              <a:t>Gif: mid level</a:t>
            </a:r>
            <a:endParaRPr>
              <a:solidFill>
                <a:schemeClr val="dk1"/>
              </a:solidFill>
            </a:endParaRPr>
          </a:p>
          <a:p>
            <a:pPr marL="0" lvl="0" indent="0" algn="l" rtl="0">
              <a:spcBef>
                <a:spcPts val="0"/>
              </a:spcBef>
              <a:spcAft>
                <a:spcPts val="0"/>
              </a:spcAft>
              <a:buNone/>
            </a:pPr>
            <a:r>
              <a:rPr lang="en">
                <a:solidFill>
                  <a:schemeClr val="dk1"/>
                </a:solidFill>
              </a:rPr>
              <a:t>Have a kernel/filter of an eye, go through the whole image to detect where the eyes lie</a:t>
            </a:r>
            <a:endParaRPr>
              <a:solidFill>
                <a:schemeClr val="dk1"/>
              </a:solidFill>
            </a:endParaRPr>
          </a:p>
          <a:p>
            <a:pPr marL="0" lvl="0" indent="0" algn="l" rtl="0">
              <a:spcBef>
                <a:spcPts val="0"/>
              </a:spcBef>
              <a:spcAft>
                <a:spcPts val="0"/>
              </a:spcAft>
              <a:buNone/>
            </a:pPr>
            <a:r>
              <a:rPr lang="en">
                <a:solidFill>
                  <a:schemeClr val="dk1"/>
                </a:solidFill>
              </a:rPr>
              <a:t>Conv output: highly abstract image representing location of the eyes</a:t>
            </a:r>
            <a:endParaRPr>
              <a:solidFill>
                <a:schemeClr val="dk1"/>
              </a:solidFill>
            </a:endParaRPr>
          </a:p>
          <a:p>
            <a:pPr marL="0" lvl="0" indent="0" algn="l" rtl="0">
              <a:spcBef>
                <a:spcPts val="0"/>
              </a:spcBef>
              <a:spcAft>
                <a:spcPts val="0"/>
              </a:spcAft>
              <a:buNone/>
            </a:pPr>
            <a:r>
              <a:rPr lang="en">
                <a:solidFill>
                  <a:schemeClr val="dk1"/>
                </a:solidFill>
              </a:rPr>
              <a:t>Use other filters that detector nose, mouth, etc., have different conv outputs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These outputs will be inputs of the high level layers, and the high level filters will be able to detect facial structures.</a:t>
            </a:r>
            <a:endParaRPr>
              <a:solidFill>
                <a:schemeClr val="dk1"/>
              </a:solidFill>
            </a:endParaRPr>
          </a:p>
          <a:p>
            <a:pPr marL="0" lvl="0" indent="0" algn="l" rtl="0">
              <a:spcBef>
                <a:spcPts val="0"/>
              </a:spcBef>
              <a:spcAft>
                <a:spcPts val="0"/>
              </a:spcAft>
              <a:buNone/>
            </a:pPr>
            <a:endParaRPr/>
          </a:p>
          <a:p>
            <a:pPr marL="0" lvl="0" indent="0" algn="l" rtl="0">
              <a:lnSpc>
                <a:spcPct val="100000"/>
              </a:lnSpc>
              <a:spcBef>
                <a:spcPts val="0"/>
              </a:spcBef>
              <a:spcAft>
                <a:spcPts val="0"/>
              </a:spcAft>
              <a:buClr>
                <a:schemeClr val="dk1"/>
              </a:buClr>
              <a:buSzPts val="1100"/>
              <a:buFont typeface="Arial"/>
              <a:buNone/>
            </a:pPr>
            <a:r>
              <a:rPr lang="en" sz="1200">
                <a:solidFill>
                  <a:srgbClr val="7F7F7F"/>
                </a:solidFill>
                <a:latin typeface="Cambria"/>
                <a:ea typeface="Cambria"/>
                <a:cs typeface="Cambria"/>
                <a:sym typeface="Cambria"/>
              </a:rPr>
              <a:t>1. Local Feature Detection</a:t>
            </a:r>
            <a:endParaRPr sz="1200">
              <a:solidFill>
                <a:srgbClr val="7F7F7F"/>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r>
              <a:rPr lang="en" sz="1200">
                <a:solidFill>
                  <a:srgbClr val="7F7F7F"/>
                </a:solidFill>
                <a:latin typeface="Cambria"/>
                <a:ea typeface="Cambria"/>
                <a:cs typeface="Cambria"/>
                <a:sym typeface="Cambria"/>
              </a:rPr>
              <a:t>Convolutional Layers: Automatically extract local patterns and features, such as edges and textures.</a:t>
            </a:r>
            <a:endParaRPr sz="1200">
              <a:solidFill>
                <a:srgbClr val="7F7F7F"/>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endParaRPr sz="1200">
              <a:solidFill>
                <a:srgbClr val="7F7F7F"/>
              </a:solidFill>
              <a:latin typeface="Cambria"/>
              <a:ea typeface="Cambria"/>
              <a:cs typeface="Cambria"/>
              <a:sym typeface="Cambria"/>
            </a:endParaRPr>
          </a:p>
          <a:p>
            <a:pPr marL="0" lvl="0" indent="0" algn="l" rtl="0">
              <a:lnSpc>
                <a:spcPct val="100000"/>
              </a:lnSpc>
              <a:spcBef>
                <a:spcPts val="0"/>
              </a:spcBef>
              <a:spcAft>
                <a:spcPts val="0"/>
              </a:spcAft>
              <a:buClr>
                <a:schemeClr val="dk1"/>
              </a:buClr>
              <a:buSzPts val="1100"/>
              <a:buFont typeface="Arial"/>
              <a:buNone/>
            </a:pPr>
            <a:r>
              <a:rPr lang="en" sz="1200">
                <a:solidFill>
                  <a:srgbClr val="7F7F7F"/>
                </a:solidFill>
                <a:latin typeface="Cambria"/>
                <a:ea typeface="Cambria"/>
                <a:cs typeface="Cambria"/>
                <a:sym typeface="Cambria"/>
              </a:rPr>
              <a:t>3. Hierarchical Learning</a:t>
            </a:r>
            <a:endParaRPr sz="1200">
              <a:solidFill>
                <a:srgbClr val="7F7F7F"/>
              </a:solidFill>
              <a:latin typeface="Cambria"/>
              <a:ea typeface="Cambria"/>
              <a:cs typeface="Cambria"/>
              <a:sym typeface="Cambria"/>
            </a:endParaRPr>
          </a:p>
          <a:p>
            <a:pPr marL="0" lvl="0" indent="0" algn="l" rtl="0">
              <a:lnSpc>
                <a:spcPct val="100000"/>
              </a:lnSpc>
              <a:spcBef>
                <a:spcPts val="0"/>
              </a:spcBef>
              <a:spcAft>
                <a:spcPts val="0"/>
              </a:spcAft>
              <a:buNone/>
            </a:pPr>
            <a:r>
              <a:rPr lang="en" sz="1200">
                <a:solidFill>
                  <a:srgbClr val="7F7F7F"/>
                </a:solidFill>
                <a:latin typeface="Cambria"/>
                <a:ea typeface="Cambria"/>
                <a:cs typeface="Cambria"/>
                <a:sym typeface="Cambria"/>
              </a:rPr>
              <a:t>Layered Structure: Learns increasingly complex features through multiple layers, improving image representation and classification.</a:t>
            </a:r>
            <a:endParaRPr sz="1200">
              <a:solidFill>
                <a:srgbClr val="7F7F7F"/>
              </a:solidFill>
              <a:latin typeface="Cambria"/>
              <a:ea typeface="Cambria"/>
              <a:cs typeface="Cambria"/>
              <a:sym typeface="Cambria"/>
            </a:endParaRPr>
          </a:p>
          <a:p>
            <a:pPr marL="0" lvl="0" indent="0" algn="l" rtl="0">
              <a:lnSpc>
                <a:spcPct val="100000"/>
              </a:lnSpc>
              <a:spcBef>
                <a:spcPts val="0"/>
              </a:spcBef>
              <a:spcAft>
                <a:spcPts val="0"/>
              </a:spcAft>
              <a:buNone/>
            </a:pPr>
            <a:endParaRPr sz="1200">
              <a:solidFill>
                <a:srgbClr val="7F7F7F"/>
              </a:solidFill>
              <a:latin typeface="Cambria"/>
              <a:ea typeface="Cambria"/>
              <a:cs typeface="Cambria"/>
              <a:sym typeface="Cambria"/>
            </a:endParaRPr>
          </a:p>
          <a:p>
            <a:pPr marL="0" lvl="0" indent="0" algn="l" rtl="0">
              <a:spcBef>
                <a:spcPts val="0"/>
              </a:spcBef>
              <a:spcAft>
                <a:spcPts val="0"/>
              </a:spcAft>
              <a:buNone/>
            </a:pPr>
            <a:r>
              <a:rPr lang="en" sz="1200">
                <a:solidFill>
                  <a:srgbClr val="7F7F7F"/>
                </a:solidFill>
                <a:latin typeface="Cambria"/>
                <a:ea typeface="Cambria"/>
                <a:cs typeface="Cambria"/>
                <a:sym typeface="Cambria"/>
              </a:rPr>
              <a:t>2. Parameter Efficiency</a:t>
            </a:r>
            <a:endParaRPr sz="1200">
              <a:solidFill>
                <a:srgbClr val="7F7F7F"/>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200">
                <a:solidFill>
                  <a:srgbClr val="7F7F7F"/>
                </a:solidFill>
                <a:latin typeface="Cambria"/>
                <a:ea typeface="Cambria"/>
                <a:cs typeface="Cambria"/>
                <a:sym typeface="Cambria"/>
              </a:rPr>
              <a:t>Weight Sharing: Reduces the number of parameters and computational complexity by applying filters across the entire image.</a:t>
            </a:r>
            <a:endParaRPr sz="1200">
              <a:solidFill>
                <a:srgbClr val="7F7F7F"/>
              </a:solidFill>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00ee9cda8_7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00ee9cda8_7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Yifei</a:t>
            </a:r>
            <a:endParaRPr/>
          </a:p>
          <a:p>
            <a:pPr marL="0" lvl="0" indent="0" algn="l" rtl="0">
              <a:spcBef>
                <a:spcPts val="0"/>
              </a:spcBef>
              <a:spcAft>
                <a:spcPts val="0"/>
              </a:spcAft>
              <a:buNone/>
            </a:pPr>
            <a:endParaRPr/>
          </a:p>
          <a:p>
            <a:pPr marL="0" lvl="0" indent="0" algn="l" rtl="0">
              <a:spcBef>
                <a:spcPts val="0"/>
              </a:spcBef>
              <a:spcAft>
                <a:spcPts val="0"/>
              </a:spcAft>
              <a:buNone/>
            </a:pPr>
            <a:r>
              <a:rPr lang="en"/>
              <a:t>UNet: a particular arch of the cnn </a:t>
            </a:r>
            <a:endParaRPr/>
          </a:p>
          <a:p>
            <a:pPr marL="0" lvl="0" indent="0" algn="l" rtl="0">
              <a:spcBef>
                <a:spcPts val="0"/>
              </a:spcBef>
              <a:spcAft>
                <a:spcPts val="0"/>
              </a:spcAft>
              <a:buNone/>
            </a:pPr>
            <a:r>
              <a:rPr lang="en"/>
              <a:t>Follows an encoder-decoder structure</a:t>
            </a:r>
            <a:endParaRPr/>
          </a:p>
          <a:p>
            <a:pPr marL="0" lvl="0" indent="0" algn="l" rtl="0">
              <a:spcBef>
                <a:spcPts val="0"/>
              </a:spcBef>
              <a:spcAft>
                <a:spcPts val="0"/>
              </a:spcAft>
              <a:buNone/>
            </a:pPr>
            <a:endParaRPr/>
          </a:p>
          <a:p>
            <a:pPr marL="0" lvl="0" indent="0" algn="l" rtl="0">
              <a:spcBef>
                <a:spcPts val="0"/>
              </a:spcBef>
              <a:spcAft>
                <a:spcPts val="0"/>
              </a:spcAft>
              <a:buNone/>
            </a:pPr>
            <a:r>
              <a:rPr lang="en"/>
              <a:t>Encoder half: feature extraction (as described in the cnn slide)</a:t>
            </a:r>
            <a:endParaRPr/>
          </a:p>
          <a:p>
            <a:pPr marL="0" lvl="0" indent="0" algn="l" rtl="0">
              <a:spcBef>
                <a:spcPts val="0"/>
              </a:spcBef>
              <a:spcAft>
                <a:spcPts val="0"/>
              </a:spcAft>
              <a:buNone/>
            </a:pPr>
            <a:r>
              <a:rPr lang="en"/>
              <a:t>Decoder half: generate the prediction using features learned from the encoder half</a:t>
            </a:r>
            <a:endParaRPr/>
          </a:p>
          <a:p>
            <a:pPr marL="0" lvl="0" indent="0" algn="l" rtl="0">
              <a:spcBef>
                <a:spcPts val="0"/>
              </a:spcBef>
              <a:spcAft>
                <a:spcPts val="0"/>
              </a:spcAft>
              <a:buNone/>
            </a:pPr>
            <a:r>
              <a:rPr lang="en"/>
              <a:t>	Start from the higher-level features to build the overall pattern</a:t>
            </a:r>
            <a:endParaRPr/>
          </a:p>
          <a:p>
            <a:pPr marL="0" lvl="0" indent="0" algn="l" rtl="0">
              <a:spcBef>
                <a:spcPts val="0"/>
              </a:spcBef>
              <a:spcAft>
                <a:spcPts val="0"/>
              </a:spcAft>
              <a:buNone/>
            </a:pPr>
            <a:r>
              <a:rPr lang="en"/>
              <a:t>	Then use the lower-level features to fill in the details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ic Text">
  <p:cSld name="Basic Text">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628650" y="274320"/>
            <a:ext cx="7886700" cy="9945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accent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628650" y="1348740"/>
            <a:ext cx="6934500" cy="3343200"/>
          </a:xfrm>
          <a:prstGeom prst="rect">
            <a:avLst/>
          </a:prstGeom>
          <a:noFill/>
          <a:ln>
            <a:noFill/>
          </a:ln>
        </p:spPr>
        <p:txBody>
          <a:bodyPr spcFirstLastPara="1" wrap="square" lIns="91425" tIns="45700" rIns="91425" bIns="45700" anchor="t" anchorCtr="0">
            <a:noAutofit/>
          </a:bodyPr>
          <a:lstStyle>
            <a:lvl1pPr marL="457200" lvl="0" indent="-360680" algn="l" rtl="0">
              <a:lnSpc>
                <a:spcPct val="95000"/>
              </a:lnSpc>
              <a:spcBef>
                <a:spcPts val="1167"/>
              </a:spcBef>
              <a:spcAft>
                <a:spcPts val="0"/>
              </a:spcAft>
              <a:buSzPts val="2080"/>
              <a:buChar char="•"/>
              <a:defRPr sz="2600"/>
            </a:lvl1pPr>
            <a:lvl2pPr marL="914400" lvl="1" indent="-355600" algn="l" rtl="0">
              <a:lnSpc>
                <a:spcPct val="90000"/>
              </a:lnSpc>
              <a:spcBef>
                <a:spcPts val="250"/>
              </a:spcBef>
              <a:spcAft>
                <a:spcPts val="0"/>
              </a:spcAft>
              <a:buSzPts val="2000"/>
              <a:buChar char="●"/>
              <a:defRPr sz="2000"/>
            </a:lvl2pPr>
            <a:lvl3pPr marL="1371600" lvl="2" indent="-342900" algn="l" rtl="0">
              <a:lnSpc>
                <a:spcPct val="90000"/>
              </a:lnSpc>
              <a:spcBef>
                <a:spcPts val="250"/>
              </a:spcBef>
              <a:spcAft>
                <a:spcPts val="0"/>
              </a:spcAft>
              <a:buSzPts val="1800"/>
              <a:buChar char="●"/>
              <a:defRPr sz="1800"/>
            </a:lvl3pPr>
            <a:lvl4pPr marL="1828800" lvl="3" indent="-342900" algn="l" rtl="0">
              <a:lnSpc>
                <a:spcPct val="90000"/>
              </a:lnSpc>
              <a:spcBef>
                <a:spcPts val="250"/>
              </a:spcBef>
              <a:spcAft>
                <a:spcPts val="0"/>
              </a:spcAft>
              <a:buSzPts val="1800"/>
              <a:buChar char="●"/>
              <a:defRPr sz="1800"/>
            </a:lvl4pPr>
            <a:lvl5pPr marL="2286000" lvl="4" indent="-342900" algn="l" rtl="0">
              <a:lnSpc>
                <a:spcPct val="90000"/>
              </a:lnSpc>
              <a:spcBef>
                <a:spcPts val="250"/>
              </a:spcBef>
              <a:spcAft>
                <a:spcPts val="0"/>
              </a:spcAft>
              <a:buSzPts val="1800"/>
              <a:buChar char="●"/>
              <a:defRPr sz="1800"/>
            </a:lvl5pPr>
            <a:lvl6pPr marL="2743200" lvl="5" indent="-342900" algn="l" rtl="0">
              <a:lnSpc>
                <a:spcPct val="90000"/>
              </a:lnSpc>
              <a:spcBef>
                <a:spcPts val="250"/>
              </a:spcBef>
              <a:spcAft>
                <a:spcPts val="0"/>
              </a:spcAft>
              <a:buSzPts val="1800"/>
              <a:buChar char="●"/>
              <a:defRPr/>
            </a:lvl6pPr>
            <a:lvl7pPr marL="3200400" lvl="6" indent="-342900" algn="l" rtl="0">
              <a:lnSpc>
                <a:spcPct val="90000"/>
              </a:lnSpc>
              <a:spcBef>
                <a:spcPts val="250"/>
              </a:spcBef>
              <a:spcAft>
                <a:spcPts val="0"/>
              </a:spcAft>
              <a:buSzPts val="1800"/>
              <a:buChar char="●"/>
              <a:defRPr/>
            </a:lvl7pPr>
            <a:lvl8pPr marL="3657600" lvl="7" indent="-342900" algn="l" rtl="0">
              <a:lnSpc>
                <a:spcPct val="90000"/>
              </a:lnSpc>
              <a:spcBef>
                <a:spcPts val="250"/>
              </a:spcBef>
              <a:spcAft>
                <a:spcPts val="0"/>
              </a:spcAft>
              <a:buSzPts val="1800"/>
              <a:buChar char="●"/>
              <a:defRPr/>
            </a:lvl8pPr>
            <a:lvl9pPr marL="4114800" lvl="8" indent="-342900" algn="l" rtl="0">
              <a:lnSpc>
                <a:spcPct val="90000"/>
              </a:lnSpc>
              <a:spcBef>
                <a:spcPts val="250"/>
              </a:spcBef>
              <a:spcAft>
                <a:spcPts val="250"/>
              </a:spcAft>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eal">
  <p:cSld name="Title Slide Teal">
    <p:bg>
      <p:bgPr>
        <a:solidFill>
          <a:schemeClr val="lt1"/>
        </a:solidFill>
        <a:effectLst/>
      </p:bgPr>
    </p:bg>
    <p:spTree>
      <p:nvGrpSpPr>
        <p:cNvPr id="1" name="Shape 23"/>
        <p:cNvGrpSpPr/>
        <p:nvPr/>
      </p:nvGrpSpPr>
      <p:grpSpPr>
        <a:xfrm>
          <a:off x="0" y="0"/>
          <a:ext cx="0" cy="0"/>
          <a:chOff x="0" y="0"/>
          <a:chExt cx="0" cy="0"/>
        </a:xfrm>
      </p:grpSpPr>
      <p:sp>
        <p:nvSpPr>
          <p:cNvPr id="24" name="Google Shape;24;p4"/>
          <p:cNvSpPr/>
          <p:nvPr/>
        </p:nvSpPr>
        <p:spPr>
          <a:xfrm flipH="1">
            <a:off x="0" y="0"/>
            <a:ext cx="9144000" cy="5143500"/>
          </a:xfrm>
          <a:prstGeom prst="rect">
            <a:avLst/>
          </a:prstGeom>
          <a:solidFill>
            <a:srgbClr val="13B9C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4"/>
          <p:cNvSpPr txBox="1">
            <a:spLocks noGrp="1"/>
          </p:cNvSpPr>
          <p:nvPr>
            <p:ph type="sldNum" idx="12"/>
          </p:nvPr>
        </p:nvSpPr>
        <p:spPr>
          <a:xfrm>
            <a:off x="8469630" y="4629150"/>
            <a:ext cx="685800" cy="445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1pPr>
            <a:lvl2pPr marL="0" marR="0" lvl="1"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2pPr>
            <a:lvl3pPr marL="0" marR="0" lvl="2"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3pPr>
            <a:lvl4pPr marL="0" marR="0" lvl="3"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4pPr>
            <a:lvl5pPr marL="0" marR="0" lvl="4"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5pPr>
            <a:lvl6pPr marL="0" marR="0" lvl="5"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6pPr>
            <a:lvl7pPr marL="0" marR="0" lvl="6"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7pPr>
            <a:lvl8pPr marL="0" marR="0" lvl="7"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8pPr>
            <a:lvl9pPr marL="0" marR="0" lvl="8" indent="0" algn="l" rtl="0">
              <a:lnSpc>
                <a:spcPct val="100000"/>
              </a:lnSpc>
              <a:spcBef>
                <a:spcPts val="0"/>
              </a:spcBef>
              <a:spcAft>
                <a:spcPts val="0"/>
              </a:spcAft>
              <a:buClr>
                <a:srgbClr val="000000"/>
              </a:buClr>
              <a:buSzPts val="1350"/>
              <a:buFont typeface="Arial"/>
              <a:buNone/>
              <a:defRPr sz="1350" b="0" i="0" u="none" strike="noStrike" cap="none">
                <a:solidFill>
                  <a:srgbClr val="A5A5A5"/>
                </a:solidFill>
                <a:latin typeface="Century Schoolbook"/>
                <a:ea typeface="Century Schoolbook"/>
                <a:cs typeface="Century Schoolbook"/>
                <a:sym typeface="Century Schoolbook"/>
              </a:defRPr>
            </a:lvl9pPr>
          </a:lstStyle>
          <a:p>
            <a:pPr marL="0" lvl="0" indent="0" algn="l" rtl="0">
              <a:spcBef>
                <a:spcPts val="0"/>
              </a:spcBef>
              <a:spcAft>
                <a:spcPts val="0"/>
              </a:spcAft>
              <a:buNone/>
            </a:pPr>
            <a:fld id="{00000000-1234-1234-1234-123412341234}" type="slidenum">
              <a:rPr lang="en"/>
              <a:t>‹#›</a:t>
            </a:fld>
            <a:endParaRPr/>
          </a:p>
        </p:txBody>
      </p:sp>
      <p:sp>
        <p:nvSpPr>
          <p:cNvPr id="26" name="Google Shape;26;p4"/>
          <p:cNvSpPr/>
          <p:nvPr/>
        </p:nvSpPr>
        <p:spPr>
          <a:xfrm rot="10800000">
            <a:off x="2318" y="7104"/>
            <a:ext cx="1676715" cy="5151513"/>
          </a:xfrm>
          <a:custGeom>
            <a:avLst/>
            <a:gdLst/>
            <a:ahLst/>
            <a:cxnLst/>
            <a:rect l="l" t="t" r="r" b="b"/>
            <a:pathLst>
              <a:path w="2228193" h="6845864" extrusionOk="0">
                <a:moveTo>
                  <a:pt x="2132070" y="0"/>
                </a:moveTo>
                <a:lnTo>
                  <a:pt x="2228193" y="0"/>
                </a:lnTo>
                <a:lnTo>
                  <a:pt x="2228193" y="6845864"/>
                </a:lnTo>
                <a:lnTo>
                  <a:pt x="0" y="6845864"/>
                </a:lnTo>
                <a:lnTo>
                  <a:pt x="163139" y="6755280"/>
                </a:lnTo>
                <a:cubicBezTo>
                  <a:pt x="1116618" y="6045423"/>
                  <a:pt x="1878156" y="3418473"/>
                  <a:pt x="2130212" y="29715"/>
                </a:cubicBezTo>
                <a:lnTo>
                  <a:pt x="213207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6"/>
              <a:buFont typeface="Arial"/>
              <a:buNone/>
            </a:pPr>
            <a:endParaRPr sz="1126" b="0" i="0" u="none" strike="noStrike" cap="none">
              <a:solidFill>
                <a:schemeClr val="lt1"/>
              </a:solidFill>
              <a:latin typeface="Century Schoolbook"/>
              <a:ea typeface="Century Schoolbook"/>
              <a:cs typeface="Century Schoolbook"/>
              <a:sym typeface="Century Schoolbook"/>
            </a:endParaRPr>
          </a:p>
        </p:txBody>
      </p:sp>
      <p:sp>
        <p:nvSpPr>
          <p:cNvPr id="27" name="Google Shape;27;p4"/>
          <p:cNvSpPr/>
          <p:nvPr/>
        </p:nvSpPr>
        <p:spPr>
          <a:xfrm>
            <a:off x="7410456" y="0"/>
            <a:ext cx="1743561" cy="5168627"/>
          </a:xfrm>
          <a:custGeom>
            <a:avLst/>
            <a:gdLst/>
            <a:ahLst/>
            <a:cxnLst/>
            <a:rect l="l" t="t" r="r" b="b"/>
            <a:pathLst>
              <a:path w="2228193" h="6845864" extrusionOk="0">
                <a:moveTo>
                  <a:pt x="2132070" y="0"/>
                </a:moveTo>
                <a:lnTo>
                  <a:pt x="2228193" y="0"/>
                </a:lnTo>
                <a:lnTo>
                  <a:pt x="2228193" y="6845864"/>
                </a:lnTo>
                <a:lnTo>
                  <a:pt x="0" y="6845864"/>
                </a:lnTo>
                <a:lnTo>
                  <a:pt x="163139" y="6755280"/>
                </a:lnTo>
                <a:cubicBezTo>
                  <a:pt x="1116618" y="6045423"/>
                  <a:pt x="1878156" y="3418473"/>
                  <a:pt x="2130212" y="29715"/>
                </a:cubicBezTo>
                <a:lnTo>
                  <a:pt x="213207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6"/>
              <a:buFont typeface="Arial"/>
              <a:buNone/>
            </a:pPr>
            <a:endParaRPr sz="1126" b="0" i="0" u="none" strike="noStrike" cap="none">
              <a:solidFill>
                <a:schemeClr val="lt1"/>
              </a:solidFill>
              <a:latin typeface="Century Schoolbook"/>
              <a:ea typeface="Century Schoolbook"/>
              <a:cs typeface="Century Schoolbook"/>
              <a:sym typeface="Century Schoolbook"/>
            </a:endParaRPr>
          </a:p>
        </p:txBody>
      </p:sp>
      <p:sp>
        <p:nvSpPr>
          <p:cNvPr id="28" name="Google Shape;28;p4"/>
          <p:cNvSpPr txBox="1">
            <a:spLocks noGrp="1"/>
          </p:cNvSpPr>
          <p:nvPr>
            <p:ph type="ctrTitle"/>
          </p:nvPr>
        </p:nvSpPr>
        <p:spPr>
          <a:xfrm>
            <a:off x="1259715" y="680295"/>
            <a:ext cx="6772800" cy="1412700"/>
          </a:xfrm>
          <a:prstGeom prst="rect">
            <a:avLst/>
          </a:prstGeom>
          <a:noFill/>
          <a:ln>
            <a:noFill/>
          </a:ln>
        </p:spPr>
        <p:txBody>
          <a:bodyPr spcFirstLastPara="1" wrap="square" lIns="0" tIns="0" rIns="0" bIns="0" anchor="t" anchorCtr="0">
            <a:noAutofit/>
          </a:bodyPr>
          <a:lstStyle>
            <a:lvl1pPr lvl="0" algn="l" rtl="0">
              <a:lnSpc>
                <a:spcPct val="85000"/>
              </a:lnSpc>
              <a:spcBef>
                <a:spcPts val="0"/>
              </a:spcBef>
              <a:spcAft>
                <a:spcPts val="0"/>
              </a:spcAft>
              <a:buClr>
                <a:srgbClr val="003155"/>
              </a:buClr>
              <a:buSzPts val="6000"/>
              <a:buFont typeface="Cambria"/>
              <a:buNone/>
              <a:defRPr sz="6000" b="0" i="0">
                <a:solidFill>
                  <a:srgbClr val="003155"/>
                </a:solidFill>
                <a:latin typeface="Cambria"/>
                <a:ea typeface="Cambria"/>
                <a:cs typeface="Cambria"/>
                <a:sym typeface="Cambri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9" name="Google Shape;29;p4"/>
          <p:cNvSpPr txBox="1">
            <a:spLocks noGrp="1"/>
          </p:cNvSpPr>
          <p:nvPr>
            <p:ph type="subTitle" idx="1"/>
          </p:nvPr>
        </p:nvSpPr>
        <p:spPr>
          <a:xfrm>
            <a:off x="1259715" y="3600450"/>
            <a:ext cx="6323400" cy="1268700"/>
          </a:xfrm>
          <a:prstGeom prst="rect">
            <a:avLst/>
          </a:prstGeom>
          <a:noFill/>
          <a:ln>
            <a:noFill/>
          </a:ln>
        </p:spPr>
        <p:txBody>
          <a:bodyPr spcFirstLastPara="1" wrap="square" lIns="0" tIns="0" rIns="0" bIns="0" anchor="t" anchorCtr="0">
            <a:noAutofit/>
          </a:bodyPr>
          <a:lstStyle>
            <a:lvl1pPr lvl="0" algn="l" rtl="0">
              <a:lnSpc>
                <a:spcPct val="95000"/>
              </a:lnSpc>
              <a:spcBef>
                <a:spcPts val="1167"/>
              </a:spcBef>
              <a:spcAft>
                <a:spcPts val="0"/>
              </a:spcAft>
              <a:buSzPts val="1466"/>
              <a:buNone/>
              <a:defRPr sz="1833" b="0" i="0">
                <a:solidFill>
                  <a:srgbClr val="B7F7FF"/>
                </a:solidFill>
                <a:latin typeface="Cambria"/>
                <a:ea typeface="Cambria"/>
                <a:cs typeface="Cambria"/>
                <a:sym typeface="Cambria"/>
              </a:defRPr>
            </a:lvl1pPr>
            <a:lvl2pPr lvl="1" algn="ctr" rtl="0">
              <a:lnSpc>
                <a:spcPct val="90000"/>
              </a:lnSpc>
              <a:spcBef>
                <a:spcPts val="250"/>
              </a:spcBef>
              <a:spcAft>
                <a:spcPts val="0"/>
              </a:spcAft>
              <a:buSzPts val="1833"/>
              <a:buNone/>
              <a:defRPr sz="1833"/>
            </a:lvl2pPr>
            <a:lvl3pPr lvl="2" algn="ctr" rtl="0">
              <a:lnSpc>
                <a:spcPct val="90000"/>
              </a:lnSpc>
              <a:spcBef>
                <a:spcPts val="250"/>
              </a:spcBef>
              <a:spcAft>
                <a:spcPts val="0"/>
              </a:spcAft>
              <a:buSzPts val="1833"/>
              <a:buNone/>
              <a:defRPr sz="1833"/>
            </a:lvl3pPr>
            <a:lvl4pPr lvl="3" algn="ctr" rtl="0">
              <a:lnSpc>
                <a:spcPct val="90000"/>
              </a:lnSpc>
              <a:spcBef>
                <a:spcPts val="250"/>
              </a:spcBef>
              <a:spcAft>
                <a:spcPts val="0"/>
              </a:spcAft>
              <a:buSzPts val="1667"/>
              <a:buNone/>
              <a:defRPr sz="1667"/>
            </a:lvl4pPr>
            <a:lvl5pPr lvl="4" algn="ctr" rtl="0">
              <a:lnSpc>
                <a:spcPct val="90000"/>
              </a:lnSpc>
              <a:spcBef>
                <a:spcPts val="250"/>
              </a:spcBef>
              <a:spcAft>
                <a:spcPts val="0"/>
              </a:spcAft>
              <a:buSzPts val="1667"/>
              <a:buNone/>
              <a:defRPr sz="1667"/>
            </a:lvl5pPr>
            <a:lvl6pPr lvl="5" algn="ctr" rtl="0">
              <a:lnSpc>
                <a:spcPct val="90000"/>
              </a:lnSpc>
              <a:spcBef>
                <a:spcPts val="250"/>
              </a:spcBef>
              <a:spcAft>
                <a:spcPts val="0"/>
              </a:spcAft>
              <a:buSzPts val="1667"/>
              <a:buNone/>
              <a:defRPr sz="1667"/>
            </a:lvl6pPr>
            <a:lvl7pPr lvl="6" algn="ctr" rtl="0">
              <a:lnSpc>
                <a:spcPct val="90000"/>
              </a:lnSpc>
              <a:spcBef>
                <a:spcPts val="250"/>
              </a:spcBef>
              <a:spcAft>
                <a:spcPts val="0"/>
              </a:spcAft>
              <a:buSzPts val="1667"/>
              <a:buNone/>
              <a:defRPr sz="1667"/>
            </a:lvl7pPr>
            <a:lvl8pPr lvl="7" algn="ctr" rtl="0">
              <a:lnSpc>
                <a:spcPct val="90000"/>
              </a:lnSpc>
              <a:spcBef>
                <a:spcPts val="250"/>
              </a:spcBef>
              <a:spcAft>
                <a:spcPts val="0"/>
              </a:spcAft>
              <a:buSzPts val="1667"/>
              <a:buNone/>
              <a:defRPr sz="1667"/>
            </a:lvl8pPr>
            <a:lvl9pPr lvl="8" algn="ctr" rtl="0">
              <a:lnSpc>
                <a:spcPct val="90000"/>
              </a:lnSpc>
              <a:spcBef>
                <a:spcPts val="250"/>
              </a:spcBef>
              <a:spcAft>
                <a:spcPts val="250"/>
              </a:spcAft>
              <a:buSzPts val="1667"/>
              <a:buNone/>
              <a:defRPr sz="1667"/>
            </a:lvl9pPr>
          </a:lstStyle>
          <a:p>
            <a:endParaRPr/>
          </a:p>
        </p:txBody>
      </p:sp>
      <p:pic>
        <p:nvPicPr>
          <p:cNvPr id="30" name="Google Shape;30;p4"/>
          <p:cNvPicPr preferRelativeResize="0"/>
          <p:nvPr/>
        </p:nvPicPr>
        <p:blipFill rotWithShape="1">
          <a:blip r:embed="rId2">
            <a:alphaModFix/>
          </a:blip>
          <a:srcRect/>
          <a:stretch/>
        </p:blipFill>
        <p:spPr>
          <a:xfrm>
            <a:off x="7545080" y="4445197"/>
            <a:ext cx="1048254" cy="4720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Caption">
  <p:cSld name="Picture Caption">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685805" y="3824767"/>
            <a:ext cx="6984000" cy="3633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rgbClr val="10D3DC"/>
              </a:buClr>
              <a:buSzPts val="2400"/>
              <a:buFont typeface="Cambria"/>
              <a:buNone/>
              <a:defRPr sz="2400" b="0" i="0">
                <a:solidFill>
                  <a:srgbClr val="10D3DC"/>
                </a:solidFill>
                <a:latin typeface="Cambria"/>
                <a:ea typeface="Cambria"/>
                <a:cs typeface="Cambria"/>
                <a:sym typeface="Cambria"/>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685803" y="4199072"/>
            <a:ext cx="6697800" cy="539100"/>
          </a:xfrm>
          <a:prstGeom prst="rect">
            <a:avLst/>
          </a:prstGeom>
          <a:noFill/>
          <a:ln>
            <a:noFill/>
          </a:ln>
        </p:spPr>
        <p:txBody>
          <a:bodyPr spcFirstLastPara="1" wrap="square" lIns="0" tIns="0" rIns="0" bIns="0" anchor="t" anchorCtr="0">
            <a:noAutofit/>
          </a:bodyPr>
          <a:lstStyle>
            <a:lvl1pPr marL="457200" lvl="0" indent="-228600" algn="l" rtl="0">
              <a:lnSpc>
                <a:spcPct val="85000"/>
              </a:lnSpc>
              <a:spcBef>
                <a:spcPts val="667"/>
              </a:spcBef>
              <a:spcAft>
                <a:spcPts val="0"/>
              </a:spcAft>
              <a:buSzPts val="1200"/>
              <a:buNone/>
              <a:defRPr sz="1500">
                <a:solidFill>
                  <a:srgbClr val="7F7F7F"/>
                </a:solidFill>
                <a:latin typeface="Cambria"/>
                <a:ea typeface="Cambria"/>
                <a:cs typeface="Cambria"/>
                <a:sym typeface="Cambria"/>
              </a:defRPr>
            </a:lvl1pPr>
            <a:lvl2pPr marL="914400" lvl="1" indent="-228600" algn="l" rtl="0">
              <a:lnSpc>
                <a:spcPct val="90000"/>
              </a:lnSpc>
              <a:spcBef>
                <a:spcPts val="250"/>
              </a:spcBef>
              <a:spcAft>
                <a:spcPts val="0"/>
              </a:spcAft>
              <a:buSzPts val="1000"/>
              <a:buNone/>
              <a:defRPr sz="1000"/>
            </a:lvl2pPr>
            <a:lvl3pPr marL="1371600" lvl="2" indent="-228600" algn="l" rtl="0">
              <a:lnSpc>
                <a:spcPct val="90000"/>
              </a:lnSpc>
              <a:spcBef>
                <a:spcPts val="250"/>
              </a:spcBef>
              <a:spcAft>
                <a:spcPts val="0"/>
              </a:spcAft>
              <a:buSzPts val="833"/>
              <a:buNone/>
              <a:defRPr sz="833"/>
            </a:lvl3pPr>
            <a:lvl4pPr marL="1828800" lvl="3" indent="-228600" algn="l" rtl="0">
              <a:lnSpc>
                <a:spcPct val="90000"/>
              </a:lnSpc>
              <a:spcBef>
                <a:spcPts val="250"/>
              </a:spcBef>
              <a:spcAft>
                <a:spcPts val="0"/>
              </a:spcAft>
              <a:buSzPts val="750"/>
              <a:buNone/>
              <a:defRPr sz="750"/>
            </a:lvl4pPr>
            <a:lvl5pPr marL="2286000" lvl="4" indent="-228600" algn="l" rtl="0">
              <a:lnSpc>
                <a:spcPct val="90000"/>
              </a:lnSpc>
              <a:spcBef>
                <a:spcPts val="250"/>
              </a:spcBef>
              <a:spcAft>
                <a:spcPts val="0"/>
              </a:spcAft>
              <a:buSzPts val="750"/>
              <a:buNone/>
              <a:defRPr sz="750"/>
            </a:lvl5pPr>
            <a:lvl6pPr marL="2743200" lvl="5" indent="-228600" algn="l" rtl="0">
              <a:lnSpc>
                <a:spcPct val="90000"/>
              </a:lnSpc>
              <a:spcBef>
                <a:spcPts val="250"/>
              </a:spcBef>
              <a:spcAft>
                <a:spcPts val="0"/>
              </a:spcAft>
              <a:buSzPts val="750"/>
              <a:buNone/>
              <a:defRPr sz="750"/>
            </a:lvl6pPr>
            <a:lvl7pPr marL="3200400" lvl="6" indent="-228600" algn="l" rtl="0">
              <a:lnSpc>
                <a:spcPct val="90000"/>
              </a:lnSpc>
              <a:spcBef>
                <a:spcPts val="250"/>
              </a:spcBef>
              <a:spcAft>
                <a:spcPts val="0"/>
              </a:spcAft>
              <a:buSzPts val="750"/>
              <a:buNone/>
              <a:defRPr sz="750"/>
            </a:lvl7pPr>
            <a:lvl8pPr marL="3657600" lvl="7" indent="-228600" algn="l" rtl="0">
              <a:lnSpc>
                <a:spcPct val="90000"/>
              </a:lnSpc>
              <a:spcBef>
                <a:spcPts val="250"/>
              </a:spcBef>
              <a:spcAft>
                <a:spcPts val="0"/>
              </a:spcAft>
              <a:buSzPts val="750"/>
              <a:buNone/>
              <a:defRPr sz="750"/>
            </a:lvl8pPr>
            <a:lvl9pPr marL="4114800" lvl="8" indent="-228600" algn="l" rtl="0">
              <a:lnSpc>
                <a:spcPct val="90000"/>
              </a:lnSpc>
              <a:spcBef>
                <a:spcPts val="250"/>
              </a:spcBef>
              <a:spcAft>
                <a:spcPts val="250"/>
              </a:spcAft>
              <a:buSzPts val="750"/>
              <a:buNone/>
              <a:defRPr sz="750"/>
            </a:lvl9pPr>
          </a:lstStyle>
          <a:p>
            <a:endParaRPr/>
          </a:p>
        </p:txBody>
      </p:sp>
      <p:sp>
        <p:nvSpPr>
          <p:cNvPr id="34" name="Google Shape;34;p5"/>
          <p:cNvSpPr txBox="1"/>
          <p:nvPr/>
        </p:nvSpPr>
        <p:spPr>
          <a:xfrm>
            <a:off x="685805" y="4738216"/>
            <a:ext cx="6697800" cy="405300"/>
          </a:xfrm>
          <a:prstGeom prst="rect">
            <a:avLst/>
          </a:prstGeom>
          <a:noFill/>
          <a:ln>
            <a:noFill/>
          </a:ln>
        </p:spPr>
        <p:txBody>
          <a:bodyPr spcFirstLastPara="1" wrap="square" lIns="0" tIns="38100" rIns="0" bIns="38100" anchor="ctr" anchorCtr="0">
            <a:noAutofit/>
          </a:bodyPr>
          <a:lstStyle/>
          <a:p>
            <a:pPr marL="0" marR="0" lvl="0" indent="0" algn="l" rtl="0">
              <a:lnSpc>
                <a:spcPct val="100000"/>
              </a:lnSpc>
              <a:spcBef>
                <a:spcPts val="0"/>
              </a:spcBef>
              <a:spcAft>
                <a:spcPts val="0"/>
              </a:spcAft>
              <a:buClr>
                <a:srgbClr val="000000"/>
              </a:buClr>
              <a:buSzPts val="917"/>
              <a:buFont typeface="Arial"/>
              <a:buNone/>
            </a:pPr>
            <a:r>
              <a:rPr lang="en" sz="917" b="0" i="0" u="none" strike="noStrike" cap="none">
                <a:solidFill>
                  <a:schemeClr val="lt1"/>
                </a:solidFill>
                <a:latin typeface="Arial Narrow"/>
                <a:ea typeface="Arial Narrow"/>
                <a:cs typeface="Arial Narrow"/>
                <a:sym typeface="Arial Narrow"/>
              </a:rPr>
              <a:t>U.S. Department of Commerce | National Oceanic and Atmospheric Administration | National Marine Fisheries Service</a:t>
            </a:r>
            <a:endParaRPr sz="1400" b="0" i="0" u="none" strike="noStrike" cap="none">
              <a:solidFill>
                <a:srgbClr val="000000"/>
              </a:solidFill>
              <a:latin typeface="Arial"/>
              <a:ea typeface="Arial"/>
              <a:cs typeface="Arial"/>
              <a:sym typeface="Arial"/>
            </a:endParaRPr>
          </a:p>
        </p:txBody>
      </p:sp>
      <p:sp>
        <p:nvSpPr>
          <p:cNvPr id="35" name="Google Shape;35;p5"/>
          <p:cNvSpPr txBox="1"/>
          <p:nvPr/>
        </p:nvSpPr>
        <p:spPr>
          <a:xfrm>
            <a:off x="126124" y="4728100"/>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3B9C2"/>
              </a:buClr>
              <a:buSzPts val="1000"/>
              <a:buFont typeface="Arial Narrow"/>
              <a:buNone/>
            </a:pPr>
            <a:r>
              <a:rPr lang="en" sz="1000" b="1" i="0" u="none" strike="noStrike" cap="none">
                <a:solidFill>
                  <a:srgbClr val="13B9C2"/>
                </a:solidFill>
                <a:latin typeface="Arial Narrow"/>
                <a:ea typeface="Arial Narrow"/>
                <a:cs typeface="Arial Narrow"/>
                <a:sym typeface="Arial Narrow"/>
              </a:rPr>
              <a:t>Page </a:t>
            </a:r>
            <a:fld id="{00000000-1234-1234-1234-123412341234}" type="slidenum">
              <a:rPr lang="en" sz="1000" b="1" i="0" u="none" strike="noStrike" cap="none">
                <a:solidFill>
                  <a:srgbClr val="13B9C2"/>
                </a:solidFill>
                <a:latin typeface="Arial Narrow"/>
                <a:ea typeface="Arial Narrow"/>
                <a:cs typeface="Arial Narrow"/>
                <a:sym typeface="Arial Narrow"/>
              </a:rPr>
              <a:t>‹#›</a:t>
            </a:fld>
            <a:endParaRPr sz="1000" b="1" i="0" u="none" strike="noStrike" cap="none">
              <a:solidFill>
                <a:srgbClr val="13B9C2"/>
              </a:solidFill>
              <a:latin typeface="Arial Narrow"/>
              <a:ea typeface="Arial Narrow"/>
              <a:cs typeface="Arial Narrow"/>
              <a:sym typeface="Arial Narrow"/>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36"/>
        <p:cNvGrpSpPr/>
        <p:nvPr/>
      </p:nvGrpSpPr>
      <p:grpSpPr>
        <a:xfrm>
          <a:off x="0" y="0"/>
          <a:ext cx="0" cy="0"/>
          <a:chOff x="0" y="0"/>
          <a:chExt cx="0" cy="0"/>
        </a:xfrm>
      </p:grpSpPr>
      <p:pic>
        <p:nvPicPr>
          <p:cNvPr id="37" name="Google Shape;37;p6"/>
          <p:cNvPicPr preferRelativeResize="0"/>
          <p:nvPr/>
        </p:nvPicPr>
        <p:blipFill>
          <a:blip r:embed="rId2">
            <a:alphaModFix/>
          </a:blip>
          <a:stretch>
            <a:fillRect/>
          </a:stretch>
        </p:blipFill>
        <p:spPr>
          <a:xfrm>
            <a:off x="609600" y="400050"/>
            <a:ext cx="8001000" cy="1593056"/>
          </a:xfrm>
          <a:prstGeom prst="rect">
            <a:avLst/>
          </a:prstGeom>
          <a:noFill/>
          <a:ln>
            <a:noFill/>
          </a:ln>
        </p:spPr>
      </p:pic>
      <p:sp>
        <p:nvSpPr>
          <p:cNvPr id="38" name="Google Shape;38;p6"/>
          <p:cNvSpPr txBox="1">
            <a:spLocks noGrp="1"/>
          </p:cNvSpPr>
          <p:nvPr>
            <p:ph type="subTitle" idx="1"/>
          </p:nvPr>
        </p:nvSpPr>
        <p:spPr>
          <a:xfrm>
            <a:off x="1905000" y="2171700"/>
            <a:ext cx="5334000" cy="800100"/>
          </a:xfrm>
          <a:prstGeom prst="rect">
            <a:avLst/>
          </a:prstGeom>
        </p:spPr>
        <p:txBody>
          <a:bodyPr spcFirstLastPara="1" wrap="square" lIns="91425" tIns="45700" rIns="91425" bIns="45700" anchor="ctr" anchorCtr="0">
            <a:noAutofit/>
          </a:bodyPr>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250"/>
              </a:spcAft>
              <a:buClr>
                <a:schemeClr val="dk2"/>
              </a:buClr>
              <a:buSzPts val="3000"/>
              <a:buNone/>
              <a:defRPr sz="3000">
                <a:solidFill>
                  <a:schemeClr val="dk2"/>
                </a:solidFill>
              </a:defRPr>
            </a:lvl9pPr>
          </a:lstStyle>
          <a:p>
            <a:endParaRPr/>
          </a:p>
        </p:txBody>
      </p:sp>
      <p:sp>
        <p:nvSpPr>
          <p:cNvPr id="39" name="Google Shape;39;p6"/>
          <p:cNvSpPr txBox="1">
            <a:spLocks noGrp="1"/>
          </p:cNvSpPr>
          <p:nvPr>
            <p:ph type="ctrTitle"/>
          </p:nvPr>
        </p:nvSpPr>
        <p:spPr>
          <a:xfrm>
            <a:off x="685800" y="800100"/>
            <a:ext cx="7772400" cy="1086000"/>
          </a:xfrm>
          <a:prstGeom prst="rect">
            <a:avLst/>
          </a:prstGeom>
          <a:noFill/>
        </p:spPr>
        <p:txBody>
          <a:bodyPr spcFirstLastPara="1" wrap="square" lIns="91425" tIns="45700" rIns="91425" bIns="45700" anchor="ctr" anchorCtr="0">
            <a:noAutofit/>
          </a:bodyPr>
          <a:lstStyle>
            <a:lvl1pPr lvl="0" algn="ctr" rtl="0">
              <a:spcBef>
                <a:spcPts val="0"/>
              </a:spcBef>
              <a:spcAft>
                <a:spcPts val="0"/>
              </a:spcAft>
              <a:buClr>
                <a:srgbClr val="CC0000"/>
              </a:buClr>
              <a:buSzPts val="4000"/>
              <a:buFont typeface="Open Sans"/>
              <a:buNone/>
              <a:defRPr sz="4000" b="0">
                <a:solidFill>
                  <a:srgbClr val="CC0000"/>
                </a:solidFill>
                <a:latin typeface="Open Sans"/>
                <a:ea typeface="Open Sans"/>
                <a:cs typeface="Open Sans"/>
                <a:sym typeface="Open Sans"/>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40" name="Google Shape;40;p6"/>
          <p:cNvSpPr txBox="1">
            <a:spLocks noGrp="1"/>
          </p:cNvSpPr>
          <p:nvPr>
            <p:ph type="subTitle" idx="2"/>
          </p:nvPr>
        </p:nvSpPr>
        <p:spPr>
          <a:xfrm>
            <a:off x="1524000" y="3543300"/>
            <a:ext cx="6019800" cy="571500"/>
          </a:xfrm>
          <a:prstGeom prst="rect">
            <a:avLst/>
          </a:prstGeom>
        </p:spPr>
        <p:txBody>
          <a:bodyPr spcFirstLastPara="1" wrap="square" lIns="91425" tIns="45700" rIns="91425" bIns="45700" anchor="ctr" anchorCtr="0">
            <a:noAutofit/>
          </a:bodyPr>
          <a:lstStyle>
            <a:lvl1pPr lvl="0" algn="ctr" rtl="0">
              <a:spcBef>
                <a:spcPts val="0"/>
              </a:spcBef>
              <a:spcAft>
                <a:spcPts val="0"/>
              </a:spcAft>
              <a:buClr>
                <a:srgbClr val="000000"/>
              </a:buClr>
              <a:buSzPts val="2800"/>
              <a:buNone/>
              <a:defRPr sz="2800">
                <a:solidFill>
                  <a:srgbClr val="000000"/>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250"/>
              </a:spcAft>
              <a:buClr>
                <a:schemeClr val="dk2"/>
              </a:buClr>
              <a:buSzPts val="3000"/>
              <a:buNone/>
              <a:defRPr sz="3000">
                <a:solidFill>
                  <a:schemeClr val="dk2"/>
                </a:solidFill>
              </a:defRPr>
            </a:lvl9pPr>
          </a:lstStyle>
          <a:p>
            <a:endParaRPr/>
          </a:p>
        </p:txBody>
      </p:sp>
      <p:sp>
        <p:nvSpPr>
          <p:cNvPr id="41" name="Google Shape;41;p6"/>
          <p:cNvSpPr txBox="1">
            <a:spLocks noGrp="1"/>
          </p:cNvSpPr>
          <p:nvPr>
            <p:ph type="subTitle" idx="3"/>
          </p:nvPr>
        </p:nvSpPr>
        <p:spPr>
          <a:xfrm>
            <a:off x="2133600" y="3028950"/>
            <a:ext cx="4876800" cy="457200"/>
          </a:xfrm>
          <a:prstGeom prst="rect">
            <a:avLst/>
          </a:prstGeom>
        </p:spPr>
        <p:txBody>
          <a:bodyPr spcFirstLastPara="1" wrap="square" lIns="91425" tIns="45700" rIns="91425" bIns="45700" anchor="ctr" anchorCtr="0">
            <a:noAutofit/>
          </a:bodyPr>
          <a:lstStyle>
            <a:lvl1pPr lvl="0" algn="ctr" rtl="0">
              <a:spcBef>
                <a:spcPts val="1167"/>
              </a:spcBef>
              <a:spcAft>
                <a:spcPts val="0"/>
              </a:spcAft>
              <a:buNone/>
              <a:defRPr sz="1800"/>
            </a:lvl1pPr>
            <a:lvl2pPr lvl="1" algn="ctr" rtl="0">
              <a:spcBef>
                <a:spcPts val="1167"/>
              </a:spcBef>
              <a:spcAft>
                <a:spcPts val="0"/>
              </a:spcAft>
              <a:buNone/>
              <a:defRPr/>
            </a:lvl2pPr>
            <a:lvl3pPr lvl="2" algn="ctr" rtl="0">
              <a:spcBef>
                <a:spcPts val="1167"/>
              </a:spcBef>
              <a:spcAft>
                <a:spcPts val="0"/>
              </a:spcAft>
              <a:buNone/>
              <a:defRPr/>
            </a:lvl3pPr>
            <a:lvl4pPr lvl="3" algn="ctr" rtl="0">
              <a:spcBef>
                <a:spcPts val="1167"/>
              </a:spcBef>
              <a:spcAft>
                <a:spcPts val="0"/>
              </a:spcAft>
              <a:buNone/>
              <a:defRPr/>
            </a:lvl4pPr>
            <a:lvl5pPr lvl="4" algn="ctr" rtl="0">
              <a:spcBef>
                <a:spcPts val="1167"/>
              </a:spcBef>
              <a:spcAft>
                <a:spcPts val="0"/>
              </a:spcAft>
              <a:buNone/>
              <a:defRPr/>
            </a:lvl5pPr>
            <a:lvl6pPr lvl="5" algn="ctr" rtl="0">
              <a:spcBef>
                <a:spcPts val="1167"/>
              </a:spcBef>
              <a:spcAft>
                <a:spcPts val="0"/>
              </a:spcAft>
              <a:buNone/>
              <a:defRPr/>
            </a:lvl6pPr>
            <a:lvl7pPr lvl="6" algn="ctr" rtl="0">
              <a:spcBef>
                <a:spcPts val="1167"/>
              </a:spcBef>
              <a:spcAft>
                <a:spcPts val="0"/>
              </a:spcAft>
              <a:buNone/>
              <a:defRPr/>
            </a:lvl7pPr>
            <a:lvl8pPr lvl="7" algn="ctr" rtl="0">
              <a:spcBef>
                <a:spcPts val="1167"/>
              </a:spcBef>
              <a:spcAft>
                <a:spcPts val="0"/>
              </a:spcAft>
              <a:buNone/>
              <a:defRPr/>
            </a:lvl8pPr>
            <a:lvl9pPr lvl="8" algn="ctr" rtl="0">
              <a:spcBef>
                <a:spcPts val="1167"/>
              </a:spcBef>
              <a:spcAft>
                <a:spcPts val="0"/>
              </a:spcAft>
              <a:buNone/>
              <a:defRPr/>
            </a:lvl9pPr>
          </a:lstStyle>
          <a:p>
            <a:endParaRPr/>
          </a:p>
        </p:txBody>
      </p:sp>
      <p:sp>
        <p:nvSpPr>
          <p:cNvPr id="42" name="Google Shape;42;p6"/>
          <p:cNvSpPr txBox="1">
            <a:spLocks noGrp="1"/>
          </p:cNvSpPr>
          <p:nvPr>
            <p:ph type="sldNum" idx="12"/>
          </p:nvPr>
        </p:nvSpPr>
        <p:spPr>
          <a:xfrm>
            <a:off x="8671500" y="4978575"/>
            <a:ext cx="472500" cy="165000"/>
          </a:xfrm>
          <a:prstGeom prst="rect">
            <a:avLst/>
          </a:prstGeom>
          <a:noFill/>
          <a:ln>
            <a:noFill/>
          </a:ln>
        </p:spPr>
        <p:txBody>
          <a:bodyPr spcFirstLastPara="1" wrap="square" lIns="91425" tIns="91425" rIns="91425" bIns="91425" anchor="ctr" anchorCtr="0">
            <a:noAutofit/>
          </a:bodyPr>
          <a:lstStyle>
            <a:lvl1pPr lvl="0" algn="ctr" rtl="0">
              <a:buNone/>
              <a:defRPr sz="1100">
                <a:solidFill>
                  <a:srgbClr val="980000"/>
                </a:solidFill>
                <a:latin typeface="Open Sans"/>
                <a:ea typeface="Open Sans"/>
                <a:cs typeface="Open Sans"/>
                <a:sym typeface="Open Sans"/>
              </a:defRPr>
            </a:lvl1pPr>
            <a:lvl2pPr lvl="1" algn="ctr" rtl="0">
              <a:buNone/>
              <a:defRPr sz="1100">
                <a:solidFill>
                  <a:srgbClr val="980000"/>
                </a:solidFill>
                <a:latin typeface="Open Sans"/>
                <a:ea typeface="Open Sans"/>
                <a:cs typeface="Open Sans"/>
                <a:sym typeface="Open Sans"/>
              </a:defRPr>
            </a:lvl2pPr>
            <a:lvl3pPr lvl="2" algn="ctr" rtl="0">
              <a:buNone/>
              <a:defRPr sz="1100">
                <a:solidFill>
                  <a:srgbClr val="980000"/>
                </a:solidFill>
                <a:latin typeface="Open Sans"/>
                <a:ea typeface="Open Sans"/>
                <a:cs typeface="Open Sans"/>
                <a:sym typeface="Open Sans"/>
              </a:defRPr>
            </a:lvl3pPr>
            <a:lvl4pPr lvl="3" algn="ctr" rtl="0">
              <a:buNone/>
              <a:defRPr sz="1100">
                <a:solidFill>
                  <a:srgbClr val="980000"/>
                </a:solidFill>
                <a:latin typeface="Open Sans"/>
                <a:ea typeface="Open Sans"/>
                <a:cs typeface="Open Sans"/>
                <a:sym typeface="Open Sans"/>
              </a:defRPr>
            </a:lvl4pPr>
            <a:lvl5pPr lvl="4" algn="ctr" rtl="0">
              <a:buNone/>
              <a:defRPr sz="1100">
                <a:solidFill>
                  <a:srgbClr val="980000"/>
                </a:solidFill>
                <a:latin typeface="Open Sans"/>
                <a:ea typeface="Open Sans"/>
                <a:cs typeface="Open Sans"/>
                <a:sym typeface="Open Sans"/>
              </a:defRPr>
            </a:lvl5pPr>
            <a:lvl6pPr lvl="5" algn="ctr" rtl="0">
              <a:buNone/>
              <a:defRPr sz="1100">
                <a:solidFill>
                  <a:srgbClr val="980000"/>
                </a:solidFill>
                <a:latin typeface="Open Sans"/>
                <a:ea typeface="Open Sans"/>
                <a:cs typeface="Open Sans"/>
                <a:sym typeface="Open Sans"/>
              </a:defRPr>
            </a:lvl6pPr>
            <a:lvl7pPr lvl="6" algn="ctr" rtl="0">
              <a:buNone/>
              <a:defRPr sz="1100">
                <a:solidFill>
                  <a:srgbClr val="980000"/>
                </a:solidFill>
                <a:latin typeface="Open Sans"/>
                <a:ea typeface="Open Sans"/>
                <a:cs typeface="Open Sans"/>
                <a:sym typeface="Open Sans"/>
              </a:defRPr>
            </a:lvl7pPr>
            <a:lvl8pPr lvl="7" algn="ctr" rtl="0">
              <a:buNone/>
              <a:defRPr sz="1100">
                <a:solidFill>
                  <a:srgbClr val="980000"/>
                </a:solidFill>
                <a:latin typeface="Open Sans"/>
                <a:ea typeface="Open Sans"/>
                <a:cs typeface="Open Sans"/>
                <a:sym typeface="Open Sans"/>
              </a:defRPr>
            </a:lvl8pPr>
            <a:lvl9pPr lvl="8" algn="ctr" rtl="0">
              <a:buNone/>
              <a:defRPr sz="1100">
                <a:solidFill>
                  <a:srgbClr val="98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7"/>
          <p:cNvSpPr/>
          <p:nvPr/>
        </p:nvSpPr>
        <p:spPr>
          <a:xfrm>
            <a:off x="0" y="228600"/>
            <a:ext cx="9144000" cy="74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lvl1pPr lvl="0" rtl="0">
              <a:spcBef>
                <a:spcPts val="0"/>
              </a:spcBef>
              <a:spcAft>
                <a:spcPts val="0"/>
              </a:spcAft>
              <a:buClr>
                <a:srgbClr val="BD0000"/>
              </a:buClr>
              <a:buSzPts val="3667"/>
              <a:buNone/>
              <a:defRPr>
                <a:solidFill>
                  <a:srgbClr val="BD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228600" y="1085850"/>
            <a:ext cx="8763000" cy="3486300"/>
          </a:xfrm>
          <a:prstGeom prst="rect">
            <a:avLst/>
          </a:prstGeom>
        </p:spPr>
        <p:txBody>
          <a:bodyPr spcFirstLastPara="1" wrap="square" lIns="91425" tIns="45700" rIns="91425" bIns="45700" anchor="t" anchorCtr="0">
            <a:noAutofit/>
          </a:bodyPr>
          <a:lstStyle>
            <a:lvl1pPr marL="457200" lvl="0" indent="-393700" rtl="0">
              <a:spcBef>
                <a:spcPts val="1167"/>
              </a:spcBef>
              <a:spcAft>
                <a:spcPts val="0"/>
              </a:spcAft>
              <a:buSzPts val="2600"/>
              <a:buChar char="•"/>
              <a:defRPr sz="2600"/>
            </a:lvl1pPr>
            <a:lvl2pPr marL="914400" lvl="1" indent="-355600" rtl="0">
              <a:spcBef>
                <a:spcPts val="250"/>
              </a:spcBef>
              <a:spcAft>
                <a:spcPts val="0"/>
              </a:spcAft>
              <a:buSzPts val="2000"/>
              <a:buChar char="●"/>
              <a:defRPr sz="2000"/>
            </a:lvl2pPr>
            <a:lvl3pPr marL="1371600" lvl="2" indent="-342900" rtl="0">
              <a:spcBef>
                <a:spcPts val="250"/>
              </a:spcBef>
              <a:spcAft>
                <a:spcPts val="0"/>
              </a:spcAft>
              <a:buSzPts val="1800"/>
              <a:buChar char="●"/>
              <a:defRPr sz="1800"/>
            </a:lvl3pPr>
            <a:lvl4pPr marL="1828800" lvl="3" indent="-330200" rtl="0">
              <a:spcBef>
                <a:spcPts val="250"/>
              </a:spcBef>
              <a:spcAft>
                <a:spcPts val="0"/>
              </a:spcAft>
              <a:buSzPts val="1600"/>
              <a:buChar char="●"/>
              <a:defRPr sz="1600"/>
            </a:lvl4pPr>
            <a:lvl5pPr marL="2286000" lvl="4" indent="-330200" rtl="0">
              <a:spcBef>
                <a:spcPts val="250"/>
              </a:spcBef>
              <a:spcAft>
                <a:spcPts val="0"/>
              </a:spcAft>
              <a:buSzPts val="1600"/>
              <a:buChar char="●"/>
              <a:defRPr sz="1600"/>
            </a:lvl5pPr>
            <a:lvl6pPr marL="2743200" lvl="5" indent="-330200" rtl="0">
              <a:spcBef>
                <a:spcPts val="250"/>
              </a:spcBef>
              <a:spcAft>
                <a:spcPts val="0"/>
              </a:spcAft>
              <a:buSzPts val="1600"/>
              <a:buChar char="●"/>
              <a:defRPr sz="1600"/>
            </a:lvl6pPr>
            <a:lvl7pPr marL="3200400" lvl="6" indent="-330200" rtl="0">
              <a:spcBef>
                <a:spcPts val="250"/>
              </a:spcBef>
              <a:spcAft>
                <a:spcPts val="0"/>
              </a:spcAft>
              <a:buSzPts val="1600"/>
              <a:buChar char="●"/>
              <a:defRPr sz="1600"/>
            </a:lvl7pPr>
            <a:lvl8pPr marL="3657600" lvl="7" indent="-330200" rtl="0">
              <a:spcBef>
                <a:spcPts val="250"/>
              </a:spcBef>
              <a:spcAft>
                <a:spcPts val="0"/>
              </a:spcAft>
              <a:buSzPts val="1600"/>
              <a:buChar char="●"/>
              <a:defRPr sz="1600"/>
            </a:lvl8pPr>
            <a:lvl9pPr marL="4114800" lvl="8" indent="-330200" rtl="0">
              <a:spcBef>
                <a:spcPts val="250"/>
              </a:spcBef>
              <a:spcAft>
                <a:spcPts val="250"/>
              </a:spcAft>
              <a:buSzPts val="1600"/>
              <a:buChar char="●"/>
              <a:defRPr sz="1600"/>
            </a:lvl9pPr>
          </a:lstStyle>
          <a:p>
            <a:endParaRPr/>
          </a:p>
        </p:txBody>
      </p:sp>
      <p:sp>
        <p:nvSpPr>
          <p:cNvPr id="47" name="Google Shape;47;p7"/>
          <p:cNvSpPr txBox="1">
            <a:spLocks noGrp="1"/>
          </p:cNvSpPr>
          <p:nvPr>
            <p:ph type="sldNum" idx="12"/>
          </p:nvPr>
        </p:nvSpPr>
        <p:spPr>
          <a:xfrm>
            <a:off x="8671500" y="4978575"/>
            <a:ext cx="472500" cy="1650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7"/>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lvl1pPr lvl="0" algn="r" rtl="0">
              <a:spcBef>
                <a:spcPts val="1167"/>
              </a:spcBef>
              <a:spcAft>
                <a:spcPts val="0"/>
              </a:spcAft>
              <a:buNone/>
              <a:defRPr sz="1100">
                <a:solidFill>
                  <a:srgbClr val="FFFFFF"/>
                </a:solidFill>
              </a:defRPr>
            </a:lvl1pPr>
            <a:lvl2pPr lvl="1" algn="r" rtl="0">
              <a:spcBef>
                <a:spcPts val="1167"/>
              </a:spcBef>
              <a:spcAft>
                <a:spcPts val="0"/>
              </a:spcAft>
              <a:buNone/>
              <a:defRPr/>
            </a:lvl2pPr>
            <a:lvl3pPr lvl="2" algn="r" rtl="0">
              <a:spcBef>
                <a:spcPts val="1167"/>
              </a:spcBef>
              <a:spcAft>
                <a:spcPts val="0"/>
              </a:spcAft>
              <a:buNone/>
              <a:defRPr/>
            </a:lvl3pPr>
            <a:lvl4pPr lvl="3" algn="r" rtl="0">
              <a:spcBef>
                <a:spcPts val="1167"/>
              </a:spcBef>
              <a:spcAft>
                <a:spcPts val="0"/>
              </a:spcAft>
              <a:buNone/>
              <a:defRPr/>
            </a:lvl4pPr>
            <a:lvl5pPr lvl="4" algn="r" rtl="0">
              <a:spcBef>
                <a:spcPts val="1167"/>
              </a:spcBef>
              <a:spcAft>
                <a:spcPts val="0"/>
              </a:spcAft>
              <a:buNone/>
              <a:defRPr/>
            </a:lvl5pPr>
            <a:lvl6pPr lvl="5" algn="r" rtl="0">
              <a:spcBef>
                <a:spcPts val="1167"/>
              </a:spcBef>
              <a:spcAft>
                <a:spcPts val="0"/>
              </a:spcAft>
              <a:buNone/>
              <a:defRPr/>
            </a:lvl6pPr>
            <a:lvl7pPr lvl="6" algn="r" rtl="0">
              <a:spcBef>
                <a:spcPts val="1167"/>
              </a:spcBef>
              <a:spcAft>
                <a:spcPts val="0"/>
              </a:spcAft>
              <a:buNone/>
              <a:defRPr/>
            </a:lvl7pPr>
            <a:lvl8pPr lvl="7" algn="r" rtl="0">
              <a:spcBef>
                <a:spcPts val="1167"/>
              </a:spcBef>
              <a:spcAft>
                <a:spcPts val="0"/>
              </a:spcAft>
              <a:buNone/>
              <a:defRPr/>
            </a:lvl8pPr>
            <a:lvl9pPr lvl="8" algn="r" rtl="0">
              <a:spcBef>
                <a:spcPts val="1167"/>
              </a:spcBef>
              <a:spcAft>
                <a:spcPts val="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Centered">
  <p:cSld name="TITLE_AND_BODY_1">
    <p:spTree>
      <p:nvGrpSpPr>
        <p:cNvPr id="1" name="Shape 49"/>
        <p:cNvGrpSpPr/>
        <p:nvPr/>
      </p:nvGrpSpPr>
      <p:grpSpPr>
        <a:xfrm>
          <a:off x="0" y="0"/>
          <a:ext cx="0" cy="0"/>
          <a:chOff x="0" y="0"/>
          <a:chExt cx="0" cy="0"/>
        </a:xfrm>
      </p:grpSpPr>
      <p:sp>
        <p:nvSpPr>
          <p:cNvPr id="50" name="Google Shape;50;p8"/>
          <p:cNvSpPr/>
          <p:nvPr/>
        </p:nvSpPr>
        <p:spPr>
          <a:xfrm>
            <a:off x="0" y="228600"/>
            <a:ext cx="9144000" cy="74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lvl1pPr lvl="0" rtl="0">
              <a:spcBef>
                <a:spcPts val="0"/>
              </a:spcBef>
              <a:spcAft>
                <a:spcPts val="0"/>
              </a:spcAft>
              <a:buClr>
                <a:srgbClr val="BD0000"/>
              </a:buClr>
              <a:buSzPts val="3667"/>
              <a:buNone/>
              <a:defRPr>
                <a:solidFill>
                  <a:srgbClr val="BD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8"/>
          <p:cNvSpPr txBox="1">
            <a:spLocks noGrp="1"/>
          </p:cNvSpPr>
          <p:nvPr>
            <p:ph type="body" idx="1"/>
          </p:nvPr>
        </p:nvSpPr>
        <p:spPr>
          <a:xfrm>
            <a:off x="228600" y="971550"/>
            <a:ext cx="8763000" cy="3469200"/>
          </a:xfrm>
          <a:prstGeom prst="rect">
            <a:avLst/>
          </a:prstGeom>
        </p:spPr>
        <p:txBody>
          <a:bodyPr spcFirstLastPara="1" wrap="square" lIns="91425" tIns="45700" rIns="91425" bIns="45700" anchor="ctr" anchorCtr="0">
            <a:noAutofit/>
          </a:bodyPr>
          <a:lstStyle>
            <a:lvl1pPr marL="457200" lvl="0" indent="-393700" rtl="0">
              <a:spcBef>
                <a:spcPts val="1167"/>
              </a:spcBef>
              <a:spcAft>
                <a:spcPts val="0"/>
              </a:spcAft>
              <a:buSzPts val="2600"/>
              <a:buChar char="•"/>
              <a:defRPr sz="2600"/>
            </a:lvl1pPr>
            <a:lvl2pPr marL="914400" lvl="1" indent="-355600" rtl="0">
              <a:spcBef>
                <a:spcPts val="250"/>
              </a:spcBef>
              <a:spcAft>
                <a:spcPts val="0"/>
              </a:spcAft>
              <a:buSzPts val="2000"/>
              <a:buChar char="●"/>
              <a:defRPr sz="2000"/>
            </a:lvl2pPr>
            <a:lvl3pPr marL="1371600" lvl="2" indent="-342900" rtl="0">
              <a:spcBef>
                <a:spcPts val="250"/>
              </a:spcBef>
              <a:spcAft>
                <a:spcPts val="0"/>
              </a:spcAft>
              <a:buSzPts val="1800"/>
              <a:buChar char="●"/>
              <a:defRPr sz="1800"/>
            </a:lvl3pPr>
            <a:lvl4pPr marL="1828800" lvl="3" indent="-330200" rtl="0">
              <a:spcBef>
                <a:spcPts val="250"/>
              </a:spcBef>
              <a:spcAft>
                <a:spcPts val="0"/>
              </a:spcAft>
              <a:buSzPts val="1600"/>
              <a:buChar char="●"/>
              <a:defRPr sz="1600"/>
            </a:lvl4pPr>
            <a:lvl5pPr marL="2286000" lvl="4" indent="-330200" rtl="0">
              <a:spcBef>
                <a:spcPts val="250"/>
              </a:spcBef>
              <a:spcAft>
                <a:spcPts val="0"/>
              </a:spcAft>
              <a:buSzPts val="1600"/>
              <a:buChar char="●"/>
              <a:defRPr sz="1600"/>
            </a:lvl5pPr>
            <a:lvl6pPr marL="2743200" lvl="5" indent="-330200" rtl="0">
              <a:spcBef>
                <a:spcPts val="250"/>
              </a:spcBef>
              <a:spcAft>
                <a:spcPts val="0"/>
              </a:spcAft>
              <a:buSzPts val="1600"/>
              <a:buChar char="●"/>
              <a:defRPr sz="1600"/>
            </a:lvl6pPr>
            <a:lvl7pPr marL="3200400" lvl="6" indent="-330200" rtl="0">
              <a:spcBef>
                <a:spcPts val="250"/>
              </a:spcBef>
              <a:spcAft>
                <a:spcPts val="0"/>
              </a:spcAft>
              <a:buSzPts val="1600"/>
              <a:buChar char="●"/>
              <a:defRPr sz="1600"/>
            </a:lvl7pPr>
            <a:lvl8pPr marL="3657600" lvl="7" indent="-330200" rtl="0">
              <a:spcBef>
                <a:spcPts val="250"/>
              </a:spcBef>
              <a:spcAft>
                <a:spcPts val="0"/>
              </a:spcAft>
              <a:buSzPts val="1600"/>
              <a:buChar char="●"/>
              <a:defRPr sz="1600"/>
            </a:lvl8pPr>
            <a:lvl9pPr marL="4114800" lvl="8" indent="-330200" rtl="0">
              <a:spcBef>
                <a:spcPts val="250"/>
              </a:spcBef>
              <a:spcAft>
                <a:spcPts val="250"/>
              </a:spcAft>
              <a:buSzPts val="1600"/>
              <a:buChar char="●"/>
              <a:defRPr sz="1600"/>
            </a:lvl9pPr>
          </a:lstStyle>
          <a:p>
            <a:endParaRPr/>
          </a:p>
        </p:txBody>
      </p:sp>
      <p:sp>
        <p:nvSpPr>
          <p:cNvPr id="53" name="Google Shape;53;p8"/>
          <p:cNvSpPr txBox="1">
            <a:spLocks noGrp="1"/>
          </p:cNvSpPr>
          <p:nvPr>
            <p:ph type="sldNum" idx="12"/>
          </p:nvPr>
        </p:nvSpPr>
        <p:spPr>
          <a:xfrm>
            <a:off x="8671500" y="4978575"/>
            <a:ext cx="472500" cy="1650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4" name="Google Shape;54;p8"/>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lvl1pPr lvl="0" algn="r" rtl="0">
              <a:spcBef>
                <a:spcPts val="1167"/>
              </a:spcBef>
              <a:spcAft>
                <a:spcPts val="0"/>
              </a:spcAft>
              <a:buNone/>
              <a:defRPr sz="1100">
                <a:solidFill>
                  <a:srgbClr val="FFFFFF"/>
                </a:solidFill>
              </a:defRPr>
            </a:lvl1pPr>
            <a:lvl2pPr lvl="1" algn="r" rtl="0">
              <a:spcBef>
                <a:spcPts val="1167"/>
              </a:spcBef>
              <a:spcAft>
                <a:spcPts val="0"/>
              </a:spcAft>
              <a:buNone/>
              <a:defRPr/>
            </a:lvl2pPr>
            <a:lvl3pPr lvl="2" algn="r" rtl="0">
              <a:spcBef>
                <a:spcPts val="1167"/>
              </a:spcBef>
              <a:spcAft>
                <a:spcPts val="0"/>
              </a:spcAft>
              <a:buNone/>
              <a:defRPr/>
            </a:lvl3pPr>
            <a:lvl4pPr lvl="3" algn="r" rtl="0">
              <a:spcBef>
                <a:spcPts val="1167"/>
              </a:spcBef>
              <a:spcAft>
                <a:spcPts val="0"/>
              </a:spcAft>
              <a:buNone/>
              <a:defRPr/>
            </a:lvl4pPr>
            <a:lvl5pPr lvl="4" algn="r" rtl="0">
              <a:spcBef>
                <a:spcPts val="1167"/>
              </a:spcBef>
              <a:spcAft>
                <a:spcPts val="0"/>
              </a:spcAft>
              <a:buNone/>
              <a:defRPr/>
            </a:lvl5pPr>
            <a:lvl6pPr lvl="5" algn="r" rtl="0">
              <a:spcBef>
                <a:spcPts val="1167"/>
              </a:spcBef>
              <a:spcAft>
                <a:spcPts val="0"/>
              </a:spcAft>
              <a:buNone/>
              <a:defRPr/>
            </a:lvl6pPr>
            <a:lvl7pPr lvl="6" algn="r" rtl="0">
              <a:spcBef>
                <a:spcPts val="1167"/>
              </a:spcBef>
              <a:spcAft>
                <a:spcPts val="0"/>
              </a:spcAft>
              <a:buNone/>
              <a:defRPr/>
            </a:lvl7pPr>
            <a:lvl8pPr lvl="7" algn="r" rtl="0">
              <a:spcBef>
                <a:spcPts val="1167"/>
              </a:spcBef>
              <a:spcAft>
                <a:spcPts val="0"/>
              </a:spcAft>
              <a:buNone/>
              <a:defRPr/>
            </a:lvl8pPr>
            <a:lvl9pPr lvl="8" algn="r" rtl="0">
              <a:spcBef>
                <a:spcPts val="1167"/>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sp>
        <p:nvSpPr>
          <p:cNvPr id="56" name="Google Shape;56;p9"/>
          <p:cNvSpPr txBox="1">
            <a:spLocks noGrp="1"/>
          </p:cNvSpPr>
          <p:nvPr>
            <p:ph type="sldNum" idx="12"/>
          </p:nvPr>
        </p:nvSpPr>
        <p:spPr>
          <a:xfrm>
            <a:off x="8671500" y="4978575"/>
            <a:ext cx="472500" cy="1650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
        <p:nvSpPr>
          <p:cNvPr id="57" name="Google Shape;57;p9"/>
          <p:cNvSpPr/>
          <p:nvPr/>
        </p:nvSpPr>
        <p:spPr>
          <a:xfrm>
            <a:off x="0" y="228600"/>
            <a:ext cx="9144000" cy="7431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lvl1pPr lvl="0" rtl="0">
              <a:spcBef>
                <a:spcPts val="0"/>
              </a:spcBef>
              <a:spcAft>
                <a:spcPts val="0"/>
              </a:spcAft>
              <a:buClr>
                <a:srgbClr val="BD0000"/>
              </a:buClr>
              <a:buSzPts val="3667"/>
              <a:buNone/>
              <a:defRPr>
                <a:solidFill>
                  <a:srgbClr val="BD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228600" y="1085850"/>
            <a:ext cx="4059900" cy="3486300"/>
          </a:xfrm>
          <a:prstGeom prst="rect">
            <a:avLst/>
          </a:prstGeom>
        </p:spPr>
        <p:txBody>
          <a:bodyPr spcFirstLastPara="1" wrap="square" lIns="91425" tIns="45700" rIns="91425" bIns="45700" anchor="t" anchorCtr="0">
            <a:noAutofit/>
          </a:bodyPr>
          <a:lstStyle>
            <a:lvl1pPr marL="457200" lvl="0" indent="-393700" rtl="0">
              <a:spcBef>
                <a:spcPts val="1167"/>
              </a:spcBef>
              <a:spcAft>
                <a:spcPts val="0"/>
              </a:spcAft>
              <a:buSzPts val="2600"/>
              <a:buChar char="•"/>
              <a:defRPr sz="2600"/>
            </a:lvl1pPr>
            <a:lvl2pPr marL="914400" lvl="1" indent="-355600" rtl="0">
              <a:spcBef>
                <a:spcPts val="250"/>
              </a:spcBef>
              <a:spcAft>
                <a:spcPts val="0"/>
              </a:spcAft>
              <a:buSzPts val="2000"/>
              <a:buChar char="●"/>
              <a:defRPr sz="2000"/>
            </a:lvl2pPr>
            <a:lvl3pPr marL="1371600" lvl="2" indent="-342900" rtl="0">
              <a:spcBef>
                <a:spcPts val="250"/>
              </a:spcBef>
              <a:spcAft>
                <a:spcPts val="0"/>
              </a:spcAft>
              <a:buSzPts val="1800"/>
              <a:buChar char="●"/>
              <a:defRPr sz="1800"/>
            </a:lvl3pPr>
            <a:lvl4pPr marL="1828800" lvl="3" indent="-330200" rtl="0">
              <a:spcBef>
                <a:spcPts val="250"/>
              </a:spcBef>
              <a:spcAft>
                <a:spcPts val="0"/>
              </a:spcAft>
              <a:buSzPts val="1600"/>
              <a:buChar char="●"/>
              <a:defRPr sz="1600"/>
            </a:lvl4pPr>
            <a:lvl5pPr marL="2286000" lvl="4" indent="-330200" rtl="0">
              <a:spcBef>
                <a:spcPts val="250"/>
              </a:spcBef>
              <a:spcAft>
                <a:spcPts val="0"/>
              </a:spcAft>
              <a:buSzPts val="1600"/>
              <a:buChar char="●"/>
              <a:defRPr sz="1600"/>
            </a:lvl5pPr>
            <a:lvl6pPr marL="2743200" lvl="5" indent="-330200" rtl="0">
              <a:spcBef>
                <a:spcPts val="250"/>
              </a:spcBef>
              <a:spcAft>
                <a:spcPts val="0"/>
              </a:spcAft>
              <a:buSzPts val="1600"/>
              <a:buChar char="●"/>
              <a:defRPr sz="1600"/>
            </a:lvl6pPr>
            <a:lvl7pPr marL="3200400" lvl="6" indent="-330200" rtl="0">
              <a:spcBef>
                <a:spcPts val="250"/>
              </a:spcBef>
              <a:spcAft>
                <a:spcPts val="0"/>
              </a:spcAft>
              <a:buSzPts val="1600"/>
              <a:buChar char="●"/>
              <a:defRPr sz="1600"/>
            </a:lvl7pPr>
            <a:lvl8pPr marL="3657600" lvl="7" indent="-330200" rtl="0">
              <a:spcBef>
                <a:spcPts val="250"/>
              </a:spcBef>
              <a:spcAft>
                <a:spcPts val="0"/>
              </a:spcAft>
              <a:buSzPts val="1600"/>
              <a:buChar char="●"/>
              <a:defRPr sz="1600"/>
            </a:lvl8pPr>
            <a:lvl9pPr marL="4114800" lvl="8" indent="-330200" rtl="0">
              <a:spcBef>
                <a:spcPts val="250"/>
              </a:spcBef>
              <a:spcAft>
                <a:spcPts val="250"/>
              </a:spcAft>
              <a:buSzPts val="1600"/>
              <a:buChar char="●"/>
              <a:defRPr sz="1600"/>
            </a:lvl9pPr>
          </a:lstStyle>
          <a:p>
            <a:endParaRPr/>
          </a:p>
        </p:txBody>
      </p:sp>
      <p:sp>
        <p:nvSpPr>
          <p:cNvPr id="60" name="Google Shape;60;p9"/>
          <p:cNvSpPr txBox="1">
            <a:spLocks noGrp="1"/>
          </p:cNvSpPr>
          <p:nvPr>
            <p:ph type="body" idx="2"/>
          </p:nvPr>
        </p:nvSpPr>
        <p:spPr>
          <a:xfrm>
            <a:off x="4648200" y="1085850"/>
            <a:ext cx="4059900" cy="3486300"/>
          </a:xfrm>
          <a:prstGeom prst="rect">
            <a:avLst/>
          </a:prstGeom>
        </p:spPr>
        <p:txBody>
          <a:bodyPr spcFirstLastPara="1" wrap="square" lIns="91425" tIns="45700" rIns="91425" bIns="45700" anchor="t" anchorCtr="0">
            <a:noAutofit/>
          </a:bodyPr>
          <a:lstStyle>
            <a:lvl1pPr marL="457200" lvl="0" indent="-393700" rtl="0">
              <a:spcBef>
                <a:spcPts val="1167"/>
              </a:spcBef>
              <a:spcAft>
                <a:spcPts val="0"/>
              </a:spcAft>
              <a:buSzPts val="2600"/>
              <a:buChar char="•"/>
              <a:defRPr sz="2600"/>
            </a:lvl1pPr>
            <a:lvl2pPr marL="914400" lvl="1" indent="-355600" rtl="0">
              <a:spcBef>
                <a:spcPts val="250"/>
              </a:spcBef>
              <a:spcAft>
                <a:spcPts val="0"/>
              </a:spcAft>
              <a:buSzPts val="2000"/>
              <a:buChar char="●"/>
              <a:defRPr sz="2000"/>
            </a:lvl2pPr>
            <a:lvl3pPr marL="1371600" lvl="2" indent="-342900" rtl="0">
              <a:spcBef>
                <a:spcPts val="250"/>
              </a:spcBef>
              <a:spcAft>
                <a:spcPts val="0"/>
              </a:spcAft>
              <a:buSzPts val="1800"/>
              <a:buChar char="●"/>
              <a:defRPr sz="1800"/>
            </a:lvl3pPr>
            <a:lvl4pPr marL="1828800" lvl="3" indent="-330200" rtl="0">
              <a:spcBef>
                <a:spcPts val="250"/>
              </a:spcBef>
              <a:spcAft>
                <a:spcPts val="0"/>
              </a:spcAft>
              <a:buSzPts val="1600"/>
              <a:buChar char="●"/>
              <a:defRPr sz="1600"/>
            </a:lvl4pPr>
            <a:lvl5pPr marL="2286000" lvl="4" indent="-330200" rtl="0">
              <a:spcBef>
                <a:spcPts val="250"/>
              </a:spcBef>
              <a:spcAft>
                <a:spcPts val="0"/>
              </a:spcAft>
              <a:buSzPts val="1600"/>
              <a:buChar char="●"/>
              <a:defRPr sz="1600"/>
            </a:lvl5pPr>
            <a:lvl6pPr marL="2743200" lvl="5" indent="-330200" rtl="0">
              <a:spcBef>
                <a:spcPts val="250"/>
              </a:spcBef>
              <a:spcAft>
                <a:spcPts val="0"/>
              </a:spcAft>
              <a:buSzPts val="1600"/>
              <a:buChar char="●"/>
              <a:defRPr sz="1600"/>
            </a:lvl6pPr>
            <a:lvl7pPr marL="3200400" lvl="6" indent="-330200" rtl="0">
              <a:spcBef>
                <a:spcPts val="250"/>
              </a:spcBef>
              <a:spcAft>
                <a:spcPts val="0"/>
              </a:spcAft>
              <a:buSzPts val="1600"/>
              <a:buChar char="●"/>
              <a:defRPr sz="1600"/>
            </a:lvl7pPr>
            <a:lvl8pPr marL="3657600" lvl="7" indent="-330200" rtl="0">
              <a:spcBef>
                <a:spcPts val="250"/>
              </a:spcBef>
              <a:spcAft>
                <a:spcPts val="0"/>
              </a:spcAft>
              <a:buSzPts val="1600"/>
              <a:buChar char="●"/>
              <a:defRPr sz="1600"/>
            </a:lvl8pPr>
            <a:lvl9pPr marL="4114800" lvl="8" indent="-330200" rtl="0">
              <a:spcBef>
                <a:spcPts val="250"/>
              </a:spcBef>
              <a:spcAft>
                <a:spcPts val="250"/>
              </a:spcAft>
              <a:buSzPts val="1600"/>
              <a:buChar char="●"/>
              <a:defRPr sz="1600"/>
            </a:lvl9pPr>
          </a:lstStyle>
          <a:p>
            <a:endParaRPr/>
          </a:p>
        </p:txBody>
      </p:sp>
      <p:sp>
        <p:nvSpPr>
          <p:cNvPr id="61" name="Google Shape;61;p9"/>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lvl1pPr lvl="0" algn="r" rtl="0">
              <a:spcBef>
                <a:spcPts val="1167"/>
              </a:spcBef>
              <a:spcAft>
                <a:spcPts val="0"/>
              </a:spcAft>
              <a:buNone/>
              <a:defRPr sz="1100">
                <a:solidFill>
                  <a:srgbClr val="FFFFFF"/>
                </a:solidFill>
              </a:defRPr>
            </a:lvl1pPr>
            <a:lvl2pPr lvl="1" algn="r" rtl="0">
              <a:spcBef>
                <a:spcPts val="1167"/>
              </a:spcBef>
              <a:spcAft>
                <a:spcPts val="0"/>
              </a:spcAft>
              <a:buNone/>
              <a:defRPr/>
            </a:lvl2pPr>
            <a:lvl3pPr lvl="2" algn="r" rtl="0">
              <a:spcBef>
                <a:spcPts val="1167"/>
              </a:spcBef>
              <a:spcAft>
                <a:spcPts val="0"/>
              </a:spcAft>
              <a:buNone/>
              <a:defRPr/>
            </a:lvl3pPr>
            <a:lvl4pPr lvl="3" algn="r" rtl="0">
              <a:spcBef>
                <a:spcPts val="1167"/>
              </a:spcBef>
              <a:spcAft>
                <a:spcPts val="0"/>
              </a:spcAft>
              <a:buNone/>
              <a:defRPr/>
            </a:lvl4pPr>
            <a:lvl5pPr lvl="4" algn="r" rtl="0">
              <a:spcBef>
                <a:spcPts val="1167"/>
              </a:spcBef>
              <a:spcAft>
                <a:spcPts val="0"/>
              </a:spcAft>
              <a:buNone/>
              <a:defRPr/>
            </a:lvl5pPr>
            <a:lvl6pPr lvl="5" algn="r" rtl="0">
              <a:spcBef>
                <a:spcPts val="1167"/>
              </a:spcBef>
              <a:spcAft>
                <a:spcPts val="0"/>
              </a:spcAft>
              <a:buNone/>
              <a:defRPr/>
            </a:lvl6pPr>
            <a:lvl7pPr lvl="6" algn="r" rtl="0">
              <a:spcBef>
                <a:spcPts val="1167"/>
              </a:spcBef>
              <a:spcAft>
                <a:spcPts val="0"/>
              </a:spcAft>
              <a:buNone/>
              <a:defRPr/>
            </a:lvl7pPr>
            <a:lvl8pPr lvl="7" algn="r" rtl="0">
              <a:spcBef>
                <a:spcPts val="1167"/>
              </a:spcBef>
              <a:spcAft>
                <a:spcPts val="0"/>
              </a:spcAft>
              <a:buNone/>
              <a:defRPr/>
            </a:lvl8pPr>
            <a:lvl9pPr lvl="8" algn="r" rtl="0">
              <a:spcBef>
                <a:spcPts val="1167"/>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7688498" y="1"/>
            <a:ext cx="1450715" cy="4493874"/>
          </a:xfrm>
          <a:custGeom>
            <a:avLst/>
            <a:gdLst/>
            <a:ahLst/>
            <a:cxnLst/>
            <a:rect l="l" t="t" r="r" b="b"/>
            <a:pathLst>
              <a:path w="1696743" h="5463677" extrusionOk="0">
                <a:moveTo>
                  <a:pt x="1654379" y="5463677"/>
                </a:moveTo>
                <a:lnTo>
                  <a:pt x="0" y="5454085"/>
                </a:lnTo>
                <a:lnTo>
                  <a:pt x="980930" y="0"/>
                </a:lnTo>
                <a:lnTo>
                  <a:pt x="1696743" y="4620"/>
                </a:lnTo>
                <a:lnTo>
                  <a:pt x="1654379" y="5463677"/>
                </a:lnTo>
                <a:close/>
              </a:path>
            </a:pathLst>
          </a:custGeom>
          <a:gradFill>
            <a:gsLst>
              <a:gs pos="0">
                <a:srgbClr val="07477D">
                  <a:alpha val="0"/>
                </a:srgbClr>
              </a:gs>
              <a:gs pos="42000">
                <a:srgbClr val="07477D">
                  <a:alpha val="0"/>
                </a:srgbClr>
              </a:gs>
              <a:gs pos="100000">
                <a:srgbClr val="07477D">
                  <a:alpha val="33333"/>
                </a:srgbClr>
              </a:gs>
            </a:gsLst>
            <a:lin ang="71986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6"/>
              <a:buFont typeface="Arial"/>
              <a:buNone/>
            </a:pPr>
            <a:endParaRPr sz="1126" b="0" i="0" u="none" strike="noStrike" cap="none">
              <a:solidFill>
                <a:schemeClr val="lt1"/>
              </a:solidFill>
              <a:latin typeface="Century Schoolbook"/>
              <a:ea typeface="Century Schoolbook"/>
              <a:cs typeface="Century Schoolbook"/>
              <a:sym typeface="Century Schoolbook"/>
            </a:endParaRPr>
          </a:p>
        </p:txBody>
      </p:sp>
      <p:sp>
        <p:nvSpPr>
          <p:cNvPr id="7" name="Google Shape;7;p1"/>
          <p:cNvSpPr/>
          <p:nvPr/>
        </p:nvSpPr>
        <p:spPr>
          <a:xfrm>
            <a:off x="0" y="4738213"/>
            <a:ext cx="9144000" cy="404100"/>
          </a:xfrm>
          <a:prstGeom prst="rect">
            <a:avLst/>
          </a:prstGeom>
          <a:solidFill>
            <a:srgbClr val="00315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6"/>
              <a:buFont typeface="Arial"/>
              <a:buNone/>
            </a:pPr>
            <a:endParaRPr sz="1126" b="0" i="0" u="none" strike="noStrike" cap="none">
              <a:solidFill>
                <a:schemeClr val="lt1"/>
              </a:solidFill>
              <a:latin typeface="Century Schoolbook"/>
              <a:ea typeface="Century Schoolbook"/>
              <a:cs typeface="Century Schoolbook"/>
              <a:sym typeface="Century Schoolbook"/>
            </a:endParaRPr>
          </a:p>
        </p:txBody>
      </p:sp>
      <p:sp>
        <p:nvSpPr>
          <p:cNvPr id="8" name="Google Shape;8;p1"/>
          <p:cNvSpPr/>
          <p:nvPr/>
        </p:nvSpPr>
        <p:spPr>
          <a:xfrm>
            <a:off x="7419432" y="-5594"/>
            <a:ext cx="1744132" cy="5158618"/>
          </a:xfrm>
          <a:custGeom>
            <a:avLst/>
            <a:gdLst/>
            <a:ahLst/>
            <a:cxnLst/>
            <a:rect l="l" t="t" r="r" b="b"/>
            <a:pathLst>
              <a:path w="2325509" h="6878157" extrusionOk="0">
                <a:moveTo>
                  <a:pt x="2203243" y="0"/>
                </a:moveTo>
                <a:lnTo>
                  <a:pt x="2325509" y="0"/>
                </a:lnTo>
                <a:lnTo>
                  <a:pt x="2325509" y="6878157"/>
                </a:lnTo>
                <a:lnTo>
                  <a:pt x="0" y="6878157"/>
                </a:lnTo>
                <a:lnTo>
                  <a:pt x="170264" y="6783617"/>
                </a:lnTo>
                <a:cubicBezTo>
                  <a:pt x="1103191" y="6089061"/>
                  <a:pt x="1860052" y="3635971"/>
                  <a:pt x="2167774" y="417846"/>
                </a:cubicBezTo>
                <a:lnTo>
                  <a:pt x="2203243"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26"/>
              <a:buFont typeface="Arial"/>
              <a:buNone/>
            </a:pPr>
            <a:endParaRPr sz="1126" b="0" i="0" u="none" strike="noStrike" cap="none">
              <a:solidFill>
                <a:schemeClr val="lt1"/>
              </a:solidFill>
              <a:latin typeface="Century Schoolbook"/>
              <a:ea typeface="Century Schoolbook"/>
              <a:cs typeface="Century Schoolbook"/>
              <a:sym typeface="Century Schoolbook"/>
            </a:endParaRPr>
          </a:p>
        </p:txBody>
      </p:sp>
      <p:pic>
        <p:nvPicPr>
          <p:cNvPr id="9" name="Google Shape;9;p1"/>
          <p:cNvPicPr preferRelativeResize="0"/>
          <p:nvPr/>
        </p:nvPicPr>
        <p:blipFill rotWithShape="1">
          <a:blip r:embed="rId9">
            <a:alphaModFix/>
          </a:blip>
          <a:srcRect/>
          <a:stretch/>
        </p:blipFill>
        <p:spPr>
          <a:xfrm>
            <a:off x="7545080" y="4445197"/>
            <a:ext cx="1048254" cy="472061"/>
          </a:xfrm>
          <a:prstGeom prst="rect">
            <a:avLst/>
          </a:prstGeom>
          <a:noFill/>
          <a:ln>
            <a:noFill/>
          </a:ln>
        </p:spPr>
      </p:pic>
      <p:sp>
        <p:nvSpPr>
          <p:cNvPr id="10" name="Google Shape;10;p1"/>
          <p:cNvSpPr txBox="1">
            <a:spLocks noGrp="1"/>
          </p:cNvSpPr>
          <p:nvPr>
            <p:ph type="body" idx="1"/>
          </p:nvPr>
        </p:nvSpPr>
        <p:spPr>
          <a:xfrm>
            <a:off x="628650" y="1368742"/>
            <a:ext cx="7886700" cy="3264900"/>
          </a:xfrm>
          <a:prstGeom prst="rect">
            <a:avLst/>
          </a:prstGeom>
          <a:noFill/>
          <a:ln>
            <a:noFill/>
          </a:ln>
        </p:spPr>
        <p:txBody>
          <a:bodyPr spcFirstLastPara="1" wrap="square" lIns="91425" tIns="45700" rIns="91425" bIns="45700" anchor="t" anchorCtr="0">
            <a:noAutofit/>
          </a:bodyPr>
          <a:lstStyle>
            <a:lvl1pPr marL="457200" marR="0" lvl="0" indent="-370840" algn="l" rtl="0">
              <a:lnSpc>
                <a:spcPct val="95000"/>
              </a:lnSpc>
              <a:spcBef>
                <a:spcPts val="1167"/>
              </a:spcBef>
              <a:spcAft>
                <a:spcPts val="0"/>
              </a:spcAft>
              <a:buClr>
                <a:schemeClr val="accent1"/>
              </a:buClr>
              <a:buSzPts val="2240"/>
              <a:buFont typeface="Arial"/>
              <a:buChar char="•"/>
              <a:defRPr sz="2800" b="0" i="0" u="none" strike="noStrike" cap="none">
                <a:solidFill>
                  <a:srgbClr val="7F7F7F"/>
                </a:solidFill>
                <a:latin typeface="Cambria"/>
                <a:ea typeface="Cambria"/>
                <a:cs typeface="Cambria"/>
                <a:sym typeface="Cambria"/>
              </a:defRPr>
            </a:lvl1pPr>
            <a:lvl2pPr marL="914400" marR="0" lvl="1" indent="-330200" algn="l" rtl="0">
              <a:lnSpc>
                <a:spcPct val="90000"/>
              </a:lnSpc>
              <a:spcBef>
                <a:spcPts val="250"/>
              </a:spcBef>
              <a:spcAft>
                <a:spcPts val="0"/>
              </a:spcAft>
              <a:buClr>
                <a:schemeClr val="accent1"/>
              </a:buClr>
              <a:buSzPts val="1600"/>
              <a:buFont typeface="Noto Sans Symbols"/>
              <a:buChar char="●"/>
              <a:defRPr sz="1600" b="0" i="0" u="none" strike="noStrike" cap="none">
                <a:solidFill>
                  <a:srgbClr val="7F7F7F"/>
                </a:solidFill>
                <a:latin typeface="Cambria"/>
                <a:ea typeface="Cambria"/>
                <a:cs typeface="Cambria"/>
                <a:sym typeface="Cambria"/>
              </a:defRPr>
            </a:lvl2pPr>
            <a:lvl3pPr marL="1371600" marR="0" lvl="2"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7F7F7F"/>
                </a:solidFill>
                <a:latin typeface="Cambria"/>
                <a:ea typeface="Cambria"/>
                <a:cs typeface="Cambria"/>
                <a:sym typeface="Cambria"/>
              </a:defRPr>
            </a:lvl3pPr>
            <a:lvl4pPr marL="1828800" marR="0" lvl="3"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7F7F7F"/>
                </a:solidFill>
                <a:latin typeface="Cambria"/>
                <a:ea typeface="Cambria"/>
                <a:cs typeface="Cambria"/>
                <a:sym typeface="Cambria"/>
              </a:defRPr>
            </a:lvl4pPr>
            <a:lvl5pPr marL="2286000" marR="0" lvl="4" indent="-317500" algn="l" rtl="0">
              <a:lnSpc>
                <a:spcPct val="90000"/>
              </a:lnSpc>
              <a:spcBef>
                <a:spcPts val="250"/>
              </a:spcBef>
              <a:spcAft>
                <a:spcPts val="0"/>
              </a:spcAft>
              <a:buClr>
                <a:schemeClr val="accent1"/>
              </a:buClr>
              <a:buSzPts val="1400"/>
              <a:buFont typeface="Noto Sans Symbols"/>
              <a:buChar char="●"/>
              <a:defRPr sz="1400" b="0" i="0" u="none" strike="noStrike" cap="none">
                <a:solidFill>
                  <a:srgbClr val="7F7F7F"/>
                </a:solidFill>
                <a:latin typeface="Cambria"/>
                <a:ea typeface="Cambria"/>
                <a:cs typeface="Cambria"/>
                <a:sym typeface="Cambria"/>
              </a:defRPr>
            </a:lvl5pPr>
            <a:lvl6pPr marL="2743200" marR="0" lvl="5" indent="-302704" algn="l" rtl="0">
              <a:lnSpc>
                <a:spcPct val="90000"/>
              </a:lnSpc>
              <a:spcBef>
                <a:spcPts val="250"/>
              </a:spcBef>
              <a:spcAft>
                <a:spcPts val="0"/>
              </a:spcAft>
              <a:buClr>
                <a:schemeClr val="accent1"/>
              </a:buClr>
              <a:buSzPts val="1167"/>
              <a:buFont typeface="Noto Sans Symbols"/>
              <a:buChar char="●"/>
              <a:defRPr sz="1167" b="0" i="0" u="none" strike="noStrike" cap="none">
                <a:solidFill>
                  <a:srgbClr val="262626"/>
                </a:solidFill>
                <a:latin typeface="Century Schoolbook"/>
                <a:ea typeface="Century Schoolbook"/>
                <a:cs typeface="Century Schoolbook"/>
                <a:sym typeface="Century Schoolbook"/>
              </a:defRPr>
            </a:lvl6pPr>
            <a:lvl7pPr marL="3200400" marR="0" lvl="6" indent="-302704" algn="l" rtl="0">
              <a:lnSpc>
                <a:spcPct val="90000"/>
              </a:lnSpc>
              <a:spcBef>
                <a:spcPts val="250"/>
              </a:spcBef>
              <a:spcAft>
                <a:spcPts val="0"/>
              </a:spcAft>
              <a:buClr>
                <a:schemeClr val="accent1"/>
              </a:buClr>
              <a:buSzPts val="1167"/>
              <a:buFont typeface="Noto Sans Symbols"/>
              <a:buChar char="●"/>
              <a:defRPr sz="1167" b="0" i="0" u="none" strike="noStrike" cap="none">
                <a:solidFill>
                  <a:srgbClr val="262626"/>
                </a:solidFill>
                <a:latin typeface="Century Schoolbook"/>
                <a:ea typeface="Century Schoolbook"/>
                <a:cs typeface="Century Schoolbook"/>
                <a:sym typeface="Century Schoolbook"/>
              </a:defRPr>
            </a:lvl7pPr>
            <a:lvl8pPr marL="3657600" marR="0" lvl="7" indent="-302704" algn="l" rtl="0">
              <a:lnSpc>
                <a:spcPct val="90000"/>
              </a:lnSpc>
              <a:spcBef>
                <a:spcPts val="250"/>
              </a:spcBef>
              <a:spcAft>
                <a:spcPts val="0"/>
              </a:spcAft>
              <a:buClr>
                <a:schemeClr val="accent1"/>
              </a:buClr>
              <a:buSzPts val="1167"/>
              <a:buFont typeface="Noto Sans Symbols"/>
              <a:buChar char="●"/>
              <a:defRPr sz="1167" b="0" i="0" u="none" strike="noStrike" cap="none">
                <a:solidFill>
                  <a:srgbClr val="262626"/>
                </a:solidFill>
                <a:latin typeface="Century Schoolbook"/>
                <a:ea typeface="Century Schoolbook"/>
                <a:cs typeface="Century Schoolbook"/>
                <a:sym typeface="Century Schoolbook"/>
              </a:defRPr>
            </a:lvl8pPr>
            <a:lvl9pPr marL="4114800" marR="0" lvl="8" indent="-302704" algn="l" rtl="0">
              <a:lnSpc>
                <a:spcPct val="90000"/>
              </a:lnSpc>
              <a:spcBef>
                <a:spcPts val="250"/>
              </a:spcBef>
              <a:spcAft>
                <a:spcPts val="250"/>
              </a:spcAft>
              <a:buClr>
                <a:schemeClr val="accent1"/>
              </a:buClr>
              <a:buSzPts val="1167"/>
              <a:buFont typeface="Noto Sans Symbols"/>
              <a:buChar char="●"/>
              <a:defRPr sz="1167" b="0" i="0" u="none" strike="noStrike" cap="none">
                <a:solidFill>
                  <a:srgbClr val="262626"/>
                </a:solidFill>
                <a:latin typeface="Century Schoolbook"/>
                <a:ea typeface="Century Schoolbook"/>
                <a:cs typeface="Century Schoolbook"/>
                <a:sym typeface="Century Schoolbook"/>
              </a:defRPr>
            </a:lvl9pPr>
          </a:lstStyle>
          <a:p>
            <a:endParaRPr/>
          </a:p>
        </p:txBody>
      </p:sp>
      <p:sp>
        <p:nvSpPr>
          <p:cNvPr id="11" name="Google Shape;11;p1"/>
          <p:cNvSpPr txBox="1">
            <a:spLocks noGrp="1"/>
          </p:cNvSpPr>
          <p:nvPr>
            <p:ph type="title"/>
          </p:nvPr>
        </p:nvSpPr>
        <p:spPr>
          <a:xfrm>
            <a:off x="628650" y="274320"/>
            <a:ext cx="7886700" cy="994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accent1"/>
              </a:buClr>
              <a:buSzPts val="3667"/>
              <a:buFont typeface="Cambria"/>
              <a:buNone/>
              <a:defRPr sz="3666" b="0" i="0" u="none" strike="noStrike" cap="none">
                <a:solidFill>
                  <a:schemeClr val="accent1"/>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p:nvPr/>
        </p:nvSpPr>
        <p:spPr>
          <a:xfrm>
            <a:off x="685805" y="4738216"/>
            <a:ext cx="6697800" cy="405300"/>
          </a:xfrm>
          <a:prstGeom prst="rect">
            <a:avLst/>
          </a:prstGeom>
          <a:noFill/>
          <a:ln>
            <a:noFill/>
          </a:ln>
        </p:spPr>
        <p:txBody>
          <a:bodyPr spcFirstLastPara="1" wrap="square" lIns="0" tIns="38100" rIns="0" bIns="38100" anchor="ctr" anchorCtr="0">
            <a:noAutofit/>
          </a:bodyPr>
          <a:lstStyle/>
          <a:p>
            <a:pPr marL="0" marR="0" lvl="0" indent="0" algn="l" rtl="0">
              <a:lnSpc>
                <a:spcPct val="100000"/>
              </a:lnSpc>
              <a:spcBef>
                <a:spcPts val="0"/>
              </a:spcBef>
              <a:spcAft>
                <a:spcPts val="0"/>
              </a:spcAft>
              <a:buClr>
                <a:srgbClr val="000000"/>
              </a:buClr>
              <a:buSzPts val="917"/>
              <a:buFont typeface="Arial"/>
              <a:buNone/>
            </a:pPr>
            <a:r>
              <a:rPr lang="en" sz="917" b="0" i="0" u="none" strike="noStrike" cap="none">
                <a:solidFill>
                  <a:schemeClr val="lt1"/>
                </a:solidFill>
                <a:latin typeface="Arial Narrow"/>
                <a:ea typeface="Arial Narrow"/>
                <a:cs typeface="Arial Narrow"/>
                <a:sym typeface="Arial Narrow"/>
              </a:rPr>
              <a:t>U.S. Department of Commerce | National Oceanic and Atmospheric Administration | National Marine Fisheries Service</a:t>
            </a:r>
            <a:endParaRPr sz="1400" b="0" i="0" u="none" strike="noStrike" cap="none">
              <a:solidFill>
                <a:srgbClr val="000000"/>
              </a:solidFill>
              <a:latin typeface="Arial"/>
              <a:ea typeface="Arial"/>
              <a:cs typeface="Arial"/>
              <a:sym typeface="Arial"/>
            </a:endParaRPr>
          </a:p>
        </p:txBody>
      </p:sp>
      <p:sp>
        <p:nvSpPr>
          <p:cNvPr id="13" name="Google Shape;13;p1"/>
          <p:cNvSpPr txBox="1"/>
          <p:nvPr/>
        </p:nvSpPr>
        <p:spPr>
          <a:xfrm>
            <a:off x="126124" y="4728100"/>
            <a:ext cx="559800" cy="41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13B9C2"/>
              </a:buClr>
              <a:buSzPts val="1000"/>
              <a:buFont typeface="Arial Narrow"/>
              <a:buNone/>
            </a:pPr>
            <a:r>
              <a:rPr lang="en" sz="1000" b="1" i="0" u="none" strike="noStrike" cap="none">
                <a:solidFill>
                  <a:srgbClr val="13B9C2"/>
                </a:solidFill>
                <a:latin typeface="Arial Narrow"/>
                <a:ea typeface="Arial Narrow"/>
                <a:cs typeface="Arial Narrow"/>
                <a:sym typeface="Arial Narrow"/>
              </a:rPr>
              <a:t>Page </a:t>
            </a:r>
            <a:fld id="{00000000-1234-1234-1234-123412341234}" type="slidenum">
              <a:rPr lang="en" sz="1000" b="1" i="0" u="none" strike="noStrike" cap="none">
                <a:solidFill>
                  <a:srgbClr val="13B9C2"/>
                </a:solidFill>
                <a:latin typeface="Arial Narrow"/>
                <a:ea typeface="Arial Narrow"/>
                <a:cs typeface="Arial Narrow"/>
                <a:sym typeface="Arial Narrow"/>
              </a:rPr>
              <a:t>‹#›</a:t>
            </a:fld>
            <a:endParaRPr sz="1000" b="1" i="0" u="none" strike="noStrike" cap="none">
              <a:solidFill>
                <a:srgbClr val="13B9C2"/>
              </a:solidFill>
              <a:latin typeface="Arial Narrow"/>
              <a:ea typeface="Arial Narrow"/>
              <a:cs typeface="Arial Narrow"/>
              <a:sym typeface="Arial Narrow"/>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safs-varanasi-internship.github.io/indian-ocean-zar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1"/>
          <p:cNvSpPr txBox="1">
            <a:spLocks noGrp="1"/>
          </p:cNvSpPr>
          <p:nvPr>
            <p:ph type="ctrTitle"/>
          </p:nvPr>
        </p:nvSpPr>
        <p:spPr>
          <a:xfrm>
            <a:off x="1259715" y="680295"/>
            <a:ext cx="6772800" cy="141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t>Developing daily gap-filled chlorophyll-a datasets using deep neural networks with co-located environmental variables</a:t>
            </a:r>
            <a:endParaRPr sz="2800"/>
          </a:p>
          <a:p>
            <a:pPr marL="0" lvl="0" indent="0" algn="l" rtl="0">
              <a:spcBef>
                <a:spcPts val="0"/>
              </a:spcBef>
              <a:spcAft>
                <a:spcPts val="0"/>
              </a:spcAft>
              <a:buNone/>
            </a:pPr>
            <a:endParaRPr sz="2800" u="sng"/>
          </a:p>
        </p:txBody>
      </p:sp>
      <p:sp>
        <p:nvSpPr>
          <p:cNvPr id="73" name="Google Shape;73;p11"/>
          <p:cNvSpPr txBox="1">
            <a:spLocks noGrp="1"/>
          </p:cNvSpPr>
          <p:nvPr>
            <p:ph type="subTitle" idx="4294967295"/>
          </p:nvPr>
        </p:nvSpPr>
        <p:spPr>
          <a:xfrm>
            <a:off x="1186600" y="2218075"/>
            <a:ext cx="6772800" cy="1954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solidFill>
                  <a:schemeClr val="dk1"/>
                </a:solidFill>
              </a:rPr>
              <a:t>Shridhar Sinha (1), Yifei Hang (2), Elizabeth Eli Holmes (3)</a:t>
            </a:r>
            <a:endParaRPr sz="15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500">
              <a:solidFill>
                <a:schemeClr val="dk1"/>
              </a:solidFill>
            </a:endParaRPr>
          </a:p>
          <a:p>
            <a:pPr marL="457200" lvl="0" indent="-323850" algn="l" rtl="0">
              <a:lnSpc>
                <a:spcPct val="115000"/>
              </a:lnSpc>
              <a:spcBef>
                <a:spcPts val="0"/>
              </a:spcBef>
              <a:spcAft>
                <a:spcPts val="0"/>
              </a:spcAft>
              <a:buClr>
                <a:schemeClr val="dk1"/>
              </a:buClr>
              <a:buSzPts val="1500"/>
              <a:buFont typeface="Cambria"/>
              <a:buAutoNum type="arabicParenBoth"/>
            </a:pPr>
            <a:r>
              <a:rPr lang="en" sz="1500">
                <a:solidFill>
                  <a:schemeClr val="dk1"/>
                </a:solidFill>
              </a:rPr>
              <a:t>University of Washington, Paul G. Allen School of Computer Science &amp; Engineering, ssinha19@uw.edu</a:t>
            </a:r>
            <a:endParaRPr sz="1500">
              <a:solidFill>
                <a:schemeClr val="dk1"/>
              </a:solidFill>
            </a:endParaRPr>
          </a:p>
          <a:p>
            <a:pPr marL="457200" lvl="0" indent="-323850" algn="l" rtl="0">
              <a:lnSpc>
                <a:spcPct val="115000"/>
              </a:lnSpc>
              <a:spcBef>
                <a:spcPts val="0"/>
              </a:spcBef>
              <a:spcAft>
                <a:spcPts val="0"/>
              </a:spcAft>
              <a:buClr>
                <a:schemeClr val="dk1"/>
              </a:buClr>
              <a:buSzPts val="1500"/>
              <a:buFont typeface="Cambria"/>
              <a:buAutoNum type="arabicParenBoth"/>
            </a:pPr>
            <a:r>
              <a:rPr lang="en" sz="1500">
                <a:solidFill>
                  <a:schemeClr val="dk1"/>
                </a:solidFill>
              </a:rPr>
              <a:t>University of Washington, Applied &amp; Computational Mathematical Sciences, yhang2@uw.edu </a:t>
            </a:r>
            <a:endParaRPr sz="1500">
              <a:solidFill>
                <a:schemeClr val="dk1"/>
              </a:solidFill>
            </a:endParaRPr>
          </a:p>
          <a:p>
            <a:pPr marL="457200" lvl="0" indent="-323850" algn="l" rtl="0">
              <a:lnSpc>
                <a:spcPct val="115000"/>
              </a:lnSpc>
              <a:spcBef>
                <a:spcPts val="0"/>
              </a:spcBef>
              <a:spcAft>
                <a:spcPts val="0"/>
              </a:spcAft>
              <a:buClr>
                <a:schemeClr val="dk1"/>
              </a:buClr>
              <a:buSzPts val="1500"/>
              <a:buFont typeface="Cambria"/>
              <a:buAutoNum type="arabicParenBoth"/>
            </a:pPr>
            <a:r>
              <a:rPr lang="en" sz="1500">
                <a:solidFill>
                  <a:schemeClr val="dk1"/>
                </a:solidFill>
              </a:rPr>
              <a:t>NOAA Fisheries, Northwest Fisheries Science Center, eli.holmes@noaa.gov</a:t>
            </a:r>
            <a:endParaRPr sz="1500">
              <a:solidFill>
                <a:schemeClr val="dk1"/>
              </a:solidFill>
            </a:endParaRPr>
          </a:p>
          <a:p>
            <a:pPr marL="0" lvl="0" indent="0" algn="l" rtl="0">
              <a:spcBef>
                <a:spcPts val="1167"/>
              </a:spcBef>
              <a:spcAft>
                <a:spcPts val="0"/>
              </a:spcAft>
              <a:buNone/>
            </a:pPr>
            <a:endParaRPr sz="3000"/>
          </a:p>
        </p:txBody>
      </p:sp>
      <p:sp>
        <p:nvSpPr>
          <p:cNvPr id="74" name="Google Shape;74;p11"/>
          <p:cNvSpPr txBox="1">
            <a:spLocks noGrp="1"/>
          </p:cNvSpPr>
          <p:nvPr>
            <p:ph type="subTitle" idx="1"/>
          </p:nvPr>
        </p:nvSpPr>
        <p:spPr>
          <a:xfrm>
            <a:off x="1335925" y="4297650"/>
            <a:ext cx="6323400" cy="571500"/>
          </a:xfrm>
          <a:prstGeom prst="rect">
            <a:avLst/>
          </a:prstGeom>
        </p:spPr>
        <p:txBody>
          <a:bodyPr spcFirstLastPara="1" wrap="square" lIns="0" tIns="0" rIns="0" bIns="0" anchor="t" anchorCtr="0">
            <a:noAutofit/>
          </a:bodyPr>
          <a:lstStyle/>
          <a:p>
            <a:pPr marL="0" lvl="0" indent="0" algn="l" rtl="0">
              <a:spcBef>
                <a:spcPts val="1167"/>
              </a:spcBef>
              <a:spcAft>
                <a:spcPts val="0"/>
              </a:spcAft>
              <a:buNone/>
            </a:pPr>
            <a:r>
              <a:rPr lang="en"/>
              <a:t>August 8,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566"/>
              <a:t>Training and testing the predictive model</a:t>
            </a:r>
            <a:endParaRPr sz="3566"/>
          </a:p>
        </p:txBody>
      </p:sp>
      <p:sp>
        <p:nvSpPr>
          <p:cNvPr id="155" name="Google Shape;155;p20"/>
          <p:cNvSpPr txBox="1">
            <a:spLocks noGrp="1"/>
          </p:cNvSpPr>
          <p:nvPr>
            <p:ph type="body" idx="1"/>
          </p:nvPr>
        </p:nvSpPr>
        <p:spPr>
          <a:xfrm>
            <a:off x="236975" y="1071925"/>
            <a:ext cx="4393500" cy="3469200"/>
          </a:xfrm>
          <a:prstGeom prst="rect">
            <a:avLst/>
          </a:prstGeom>
        </p:spPr>
        <p:txBody>
          <a:bodyPr spcFirstLastPara="1" wrap="square" lIns="91425" tIns="45700" rIns="91425" bIns="45700" anchor="ctr" anchorCtr="0">
            <a:noAutofit/>
          </a:bodyPr>
          <a:lstStyle/>
          <a:p>
            <a:pPr marL="457200" lvl="0" indent="-393700" algn="l" rtl="0">
              <a:spcBef>
                <a:spcPts val="1167"/>
              </a:spcBef>
              <a:spcAft>
                <a:spcPts val="0"/>
              </a:spcAft>
              <a:buSzPts val="2600"/>
              <a:buChar char="●"/>
            </a:pPr>
            <a:r>
              <a:rPr lang="en"/>
              <a:t>Train </a:t>
            </a:r>
            <a:r>
              <a:rPr lang="en" sz="1800"/>
              <a:t>(parameters)</a:t>
            </a:r>
            <a:endParaRPr sz="1800"/>
          </a:p>
          <a:p>
            <a:pPr marL="457200" lvl="0" indent="-393700" algn="l" rtl="0">
              <a:spcBef>
                <a:spcPts val="0"/>
              </a:spcBef>
              <a:spcAft>
                <a:spcPts val="0"/>
              </a:spcAft>
              <a:buSzPts val="2600"/>
              <a:buChar char="●"/>
            </a:pPr>
            <a:r>
              <a:rPr lang="en"/>
              <a:t>Validate </a:t>
            </a:r>
            <a:r>
              <a:rPr lang="en" sz="1800"/>
              <a:t>(tune model structure)</a:t>
            </a:r>
            <a:endParaRPr sz="1800"/>
          </a:p>
          <a:p>
            <a:pPr marL="457200" lvl="0" indent="-393700" algn="l" rtl="0">
              <a:spcBef>
                <a:spcPts val="0"/>
              </a:spcBef>
              <a:spcAft>
                <a:spcPts val="0"/>
              </a:spcAft>
              <a:buSzPts val="2600"/>
              <a:buChar char="●"/>
            </a:pPr>
            <a:r>
              <a:rPr lang="en"/>
              <a:t>Test </a:t>
            </a:r>
            <a:r>
              <a:rPr lang="en" sz="1800"/>
              <a:t>(compare predictions to held out data)</a:t>
            </a:r>
            <a:endParaRPr sz="1800"/>
          </a:p>
        </p:txBody>
      </p:sp>
      <p:sp>
        <p:nvSpPr>
          <p:cNvPr id="156" name="Google Shape;156;p20"/>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
        <p:nvSpPr>
          <p:cNvPr id="157" name="Google Shape;157;p20"/>
          <p:cNvSpPr txBox="1"/>
          <p:nvPr/>
        </p:nvSpPr>
        <p:spPr>
          <a:xfrm>
            <a:off x="4487275" y="1967400"/>
            <a:ext cx="47427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7F7F7F"/>
                </a:solidFill>
                <a:latin typeface="Cambria"/>
                <a:ea typeface="Cambria"/>
                <a:cs typeface="Cambria"/>
                <a:sym typeface="Cambria"/>
              </a:rPr>
              <a:t>Trained on years 2015-2017</a:t>
            </a:r>
            <a:endParaRPr sz="2600">
              <a:solidFill>
                <a:srgbClr val="7F7F7F"/>
              </a:solidFill>
              <a:latin typeface="Cambria"/>
              <a:ea typeface="Cambria"/>
              <a:cs typeface="Cambria"/>
              <a:sym typeface="Cambria"/>
            </a:endParaRPr>
          </a:p>
          <a:p>
            <a:pPr marL="0" lvl="0" indent="0" algn="l" rtl="0">
              <a:spcBef>
                <a:spcPts val="0"/>
              </a:spcBef>
              <a:spcAft>
                <a:spcPts val="0"/>
              </a:spcAft>
              <a:buNone/>
            </a:pPr>
            <a:r>
              <a:rPr lang="en" sz="2600">
                <a:solidFill>
                  <a:srgbClr val="7F7F7F"/>
                </a:solidFill>
                <a:latin typeface="Cambria"/>
                <a:ea typeface="Cambria"/>
                <a:cs typeface="Cambria"/>
                <a:sym typeface="Cambria"/>
              </a:rPr>
              <a:t>Validated on year 2018</a:t>
            </a:r>
            <a:endParaRPr sz="2600">
              <a:solidFill>
                <a:srgbClr val="7F7F7F"/>
              </a:solidFill>
              <a:latin typeface="Cambria"/>
              <a:ea typeface="Cambria"/>
              <a:cs typeface="Cambria"/>
              <a:sym typeface="Cambria"/>
            </a:endParaRPr>
          </a:p>
          <a:p>
            <a:pPr marL="0" lvl="0" indent="0" algn="l" rtl="0">
              <a:spcBef>
                <a:spcPts val="0"/>
              </a:spcBef>
              <a:spcAft>
                <a:spcPts val="0"/>
              </a:spcAft>
              <a:buNone/>
            </a:pPr>
            <a:r>
              <a:rPr lang="en" sz="2600">
                <a:solidFill>
                  <a:srgbClr val="7F7F7F"/>
                </a:solidFill>
                <a:latin typeface="Cambria"/>
                <a:ea typeface="Cambria"/>
                <a:cs typeface="Cambria"/>
                <a:sym typeface="Cambria"/>
              </a:rPr>
              <a:t>Tested on year 2020</a:t>
            </a:r>
            <a:endParaRPr sz="2600">
              <a:solidFill>
                <a:srgbClr val="7F7F7F"/>
              </a:solidFill>
              <a:latin typeface="Cambria"/>
              <a:ea typeface="Cambria"/>
              <a:cs typeface="Cambria"/>
              <a:sym typeface="Cambria"/>
            </a:endParaRPr>
          </a:p>
        </p:txBody>
      </p:sp>
      <p:sp>
        <p:nvSpPr>
          <p:cNvPr id="158" name="Google Shape;158;p20"/>
          <p:cNvSpPr txBox="1"/>
          <p:nvPr/>
        </p:nvSpPr>
        <p:spPr>
          <a:xfrm>
            <a:off x="458575" y="1200150"/>
            <a:ext cx="80568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7F7F7F"/>
                </a:solidFill>
                <a:latin typeface="Cambria"/>
                <a:ea typeface="Cambria"/>
                <a:cs typeface="Cambria"/>
                <a:sym typeface="Cambria"/>
              </a:rPr>
              <a:t>Data: Global Ocean Colour (Copernicus-GlobColour) level 3 with gaps</a:t>
            </a:r>
            <a:endParaRPr sz="2300">
              <a:solidFill>
                <a:srgbClr val="7F7F7F"/>
              </a:solidFill>
              <a:latin typeface="Cambria"/>
              <a:ea typeface="Cambria"/>
              <a:cs typeface="Cambria"/>
              <a:sym typeface="Cambria"/>
            </a:endParaRPr>
          </a:p>
        </p:txBody>
      </p:sp>
      <p:pic>
        <p:nvPicPr>
          <p:cNvPr id="159" name="Google Shape;159;p20"/>
          <p:cNvPicPr preferRelativeResize="0"/>
          <p:nvPr/>
        </p:nvPicPr>
        <p:blipFill>
          <a:blip r:embed="rId3">
            <a:alphaModFix/>
          </a:blip>
          <a:stretch>
            <a:fillRect/>
          </a:stretch>
        </p:blipFill>
        <p:spPr>
          <a:xfrm>
            <a:off x="3411385" y="3352800"/>
            <a:ext cx="1755915" cy="13853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366"/>
              <a:t>Testing: Using fake clouds to create a test set</a:t>
            </a:r>
            <a:endParaRPr sz="3366"/>
          </a:p>
        </p:txBody>
      </p:sp>
      <p:sp>
        <p:nvSpPr>
          <p:cNvPr id="165" name="Google Shape;165;p21"/>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166" name="Google Shape;166;p21"/>
          <p:cNvPicPr preferRelativeResize="0"/>
          <p:nvPr/>
        </p:nvPicPr>
        <p:blipFill>
          <a:blip r:embed="rId3">
            <a:alphaModFix/>
          </a:blip>
          <a:stretch>
            <a:fillRect/>
          </a:stretch>
        </p:blipFill>
        <p:spPr>
          <a:xfrm>
            <a:off x="0" y="1124100"/>
            <a:ext cx="8839198" cy="3307921"/>
          </a:xfrm>
          <a:prstGeom prst="rect">
            <a:avLst/>
          </a:prstGeom>
          <a:noFill/>
          <a:ln>
            <a:noFill/>
          </a:ln>
        </p:spPr>
      </p:pic>
      <p:sp>
        <p:nvSpPr>
          <p:cNvPr id="167" name="Google Shape;167;p21"/>
          <p:cNvSpPr txBox="1"/>
          <p:nvPr/>
        </p:nvSpPr>
        <p:spPr>
          <a:xfrm>
            <a:off x="1295100" y="3628825"/>
            <a:ext cx="4473000" cy="923400"/>
          </a:xfrm>
          <a:prstGeom prst="rect">
            <a:avLst/>
          </a:prstGeom>
          <a:solidFill>
            <a:srgbClr val="20908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Cambria"/>
                <a:ea typeface="Cambria"/>
                <a:cs typeface="Cambria"/>
                <a:sym typeface="Cambria"/>
              </a:rPr>
              <a:t>Fake cloud:</a:t>
            </a:r>
            <a:endParaRPr sz="1600">
              <a:solidFill>
                <a:schemeClr val="lt1"/>
              </a:solidFill>
              <a:latin typeface="Cambria"/>
              <a:ea typeface="Cambria"/>
              <a:cs typeface="Cambria"/>
              <a:sym typeface="Cambria"/>
            </a:endParaRPr>
          </a:p>
          <a:p>
            <a:pPr marL="0" lvl="0" indent="0" algn="l" rtl="0">
              <a:spcBef>
                <a:spcPts val="0"/>
              </a:spcBef>
              <a:spcAft>
                <a:spcPts val="0"/>
              </a:spcAft>
              <a:buNone/>
            </a:pPr>
            <a:r>
              <a:rPr lang="en" sz="1600">
                <a:solidFill>
                  <a:schemeClr val="lt1"/>
                </a:solidFill>
                <a:latin typeface="Cambria"/>
                <a:ea typeface="Cambria"/>
                <a:cs typeface="Cambria"/>
                <a:sym typeface="Cambria"/>
              </a:rPr>
              <a:t>Treat as missing. Compare prediction for these against the truth (actual observed)</a:t>
            </a:r>
            <a:endParaRPr sz="1600">
              <a:solidFill>
                <a:schemeClr val="lt1"/>
              </a:solidFill>
              <a:latin typeface="Cambria"/>
              <a:ea typeface="Cambria"/>
              <a:cs typeface="Cambria"/>
              <a:sym typeface="Cambria"/>
            </a:endParaRPr>
          </a:p>
        </p:txBody>
      </p:sp>
      <p:cxnSp>
        <p:nvCxnSpPr>
          <p:cNvPr id="168" name="Google Shape;168;p21"/>
          <p:cNvCxnSpPr/>
          <p:nvPr/>
        </p:nvCxnSpPr>
        <p:spPr>
          <a:xfrm rot="10800000" flipH="1">
            <a:off x="5081175" y="2500525"/>
            <a:ext cx="629700" cy="1349100"/>
          </a:xfrm>
          <a:prstGeom prst="straightConnector1">
            <a:avLst/>
          </a:prstGeom>
          <a:noFill/>
          <a:ln w="38100" cap="flat" cmpd="sng">
            <a:solidFill>
              <a:schemeClr val="lt1"/>
            </a:solidFill>
            <a:prstDash val="solid"/>
            <a:round/>
            <a:headEnd type="none" w="med" len="med"/>
            <a:tailEnd type="triangle" w="med" len="med"/>
          </a:ln>
        </p:spPr>
      </p:cxnSp>
      <p:sp>
        <p:nvSpPr>
          <p:cNvPr id="169" name="Google Shape;169;p21"/>
          <p:cNvSpPr txBox="1"/>
          <p:nvPr/>
        </p:nvSpPr>
        <p:spPr>
          <a:xfrm>
            <a:off x="6550125" y="1409825"/>
            <a:ext cx="2976600" cy="677100"/>
          </a:xfrm>
          <a:prstGeom prst="rect">
            <a:avLst/>
          </a:prstGeom>
          <a:solidFill>
            <a:srgbClr val="FDE724"/>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Cambria"/>
                <a:ea typeface="Cambria"/>
                <a:cs typeface="Cambria"/>
                <a:sym typeface="Cambria"/>
              </a:rPr>
              <a:t>Treat as observed and used in the prediction</a:t>
            </a:r>
            <a:endParaRPr sz="1600">
              <a:solidFill>
                <a:schemeClr val="dk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266"/>
              <a:t>Test: comparison of predictions to held out data</a:t>
            </a:r>
            <a:endParaRPr sz="3266"/>
          </a:p>
        </p:txBody>
      </p:sp>
      <p:sp>
        <p:nvSpPr>
          <p:cNvPr id="175" name="Google Shape;175;p22"/>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r>
              <a:rPr lang="en"/>
              <a:t>Unfortunately The Section Header is Manual</a:t>
            </a:r>
            <a:endParaRPr/>
          </a:p>
        </p:txBody>
      </p:sp>
      <p:pic>
        <p:nvPicPr>
          <p:cNvPr id="176" name="Google Shape;176;p22"/>
          <p:cNvPicPr preferRelativeResize="0"/>
          <p:nvPr/>
        </p:nvPicPr>
        <p:blipFill>
          <a:blip r:embed="rId3">
            <a:alphaModFix/>
          </a:blip>
          <a:stretch>
            <a:fillRect/>
          </a:stretch>
        </p:blipFill>
        <p:spPr>
          <a:xfrm>
            <a:off x="354950" y="1000500"/>
            <a:ext cx="6395001" cy="3733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466"/>
              <a:t>Test: prediction versus true values over a year</a:t>
            </a:r>
            <a:endParaRPr sz="3466"/>
          </a:p>
        </p:txBody>
      </p:sp>
      <p:sp>
        <p:nvSpPr>
          <p:cNvPr id="182" name="Google Shape;182;p23"/>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183" name="Google Shape;183;p23"/>
          <p:cNvPicPr preferRelativeResize="0"/>
          <p:nvPr/>
        </p:nvPicPr>
        <p:blipFill>
          <a:blip r:embed="rId3">
            <a:alphaModFix/>
          </a:blip>
          <a:stretch>
            <a:fillRect/>
          </a:stretch>
        </p:blipFill>
        <p:spPr>
          <a:xfrm>
            <a:off x="5423099" y="1557375"/>
            <a:ext cx="3475725" cy="2591656"/>
          </a:xfrm>
          <a:prstGeom prst="rect">
            <a:avLst/>
          </a:prstGeom>
          <a:noFill/>
          <a:ln>
            <a:noFill/>
          </a:ln>
        </p:spPr>
      </p:pic>
      <p:pic>
        <p:nvPicPr>
          <p:cNvPr id="184" name="Google Shape;184;p23"/>
          <p:cNvPicPr preferRelativeResize="0"/>
          <p:nvPr/>
        </p:nvPicPr>
        <p:blipFill>
          <a:blip r:embed="rId4">
            <a:alphaModFix/>
          </a:blip>
          <a:stretch>
            <a:fillRect/>
          </a:stretch>
        </p:blipFill>
        <p:spPr>
          <a:xfrm>
            <a:off x="303800" y="1000500"/>
            <a:ext cx="4966826" cy="370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4"/>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Comparison to Copernicus gapfree level 4</a:t>
            </a:r>
            <a:endParaRPr/>
          </a:p>
        </p:txBody>
      </p:sp>
      <p:sp>
        <p:nvSpPr>
          <p:cNvPr id="190" name="Google Shape;190;p24"/>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191" name="Google Shape;191;p24"/>
          <p:cNvPicPr preferRelativeResize="0"/>
          <p:nvPr/>
        </p:nvPicPr>
        <p:blipFill>
          <a:blip r:embed="rId3">
            <a:alphaModFix/>
          </a:blip>
          <a:stretch>
            <a:fillRect/>
          </a:stretch>
        </p:blipFill>
        <p:spPr>
          <a:xfrm>
            <a:off x="365650" y="971700"/>
            <a:ext cx="5688300" cy="3768051"/>
          </a:xfrm>
          <a:prstGeom prst="rect">
            <a:avLst/>
          </a:prstGeom>
          <a:noFill/>
          <a:ln>
            <a:noFill/>
          </a:ln>
        </p:spPr>
      </p:pic>
      <p:sp>
        <p:nvSpPr>
          <p:cNvPr id="192" name="Google Shape;192;p24"/>
          <p:cNvSpPr txBox="1"/>
          <p:nvPr/>
        </p:nvSpPr>
        <p:spPr>
          <a:xfrm>
            <a:off x="6414125" y="1222725"/>
            <a:ext cx="2456100" cy="301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7F7F7F"/>
                </a:solidFill>
                <a:latin typeface="Cambria"/>
                <a:ea typeface="Cambria"/>
                <a:cs typeface="Cambria"/>
                <a:sym typeface="Cambria"/>
              </a:rPr>
              <a:t>Global Ocean Colour (Copernicus-GlobColour) level 4 gapfree</a:t>
            </a:r>
            <a:endParaRPr sz="2300">
              <a:solidFill>
                <a:srgbClr val="7F7F7F"/>
              </a:solidFill>
              <a:latin typeface="Cambria"/>
              <a:ea typeface="Cambria"/>
              <a:cs typeface="Cambria"/>
              <a:sym typeface="Cambria"/>
            </a:endParaRPr>
          </a:p>
          <a:p>
            <a:pPr marL="0" lvl="0" indent="0" algn="l" rtl="0">
              <a:spcBef>
                <a:spcPts val="0"/>
              </a:spcBef>
              <a:spcAft>
                <a:spcPts val="0"/>
              </a:spcAft>
              <a:buNone/>
            </a:pPr>
            <a:endParaRPr sz="2300">
              <a:solidFill>
                <a:srgbClr val="7F7F7F"/>
              </a:solidFill>
              <a:latin typeface="Cambria"/>
              <a:ea typeface="Cambria"/>
              <a:cs typeface="Cambria"/>
              <a:sym typeface="Cambria"/>
            </a:endParaRPr>
          </a:p>
          <a:p>
            <a:pPr marL="0" lvl="0" indent="0" algn="l" rtl="0">
              <a:spcBef>
                <a:spcPts val="0"/>
              </a:spcBef>
              <a:spcAft>
                <a:spcPts val="0"/>
              </a:spcAft>
              <a:buNone/>
            </a:pPr>
            <a:r>
              <a:rPr lang="en" sz="2300">
                <a:solidFill>
                  <a:srgbClr val="7F7F7F"/>
                </a:solidFill>
                <a:latin typeface="Cambria"/>
                <a:ea typeface="Cambria"/>
                <a:cs typeface="Cambria"/>
                <a:sym typeface="Cambria"/>
              </a:rPr>
              <a:t>Main difference along coasts</a:t>
            </a:r>
            <a:endParaRPr sz="2300">
              <a:solidFill>
                <a:srgbClr val="7F7F7F"/>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466"/>
              <a:t>Comparison to Copernicus gapfree over a year</a:t>
            </a:r>
            <a:endParaRPr sz="3466"/>
          </a:p>
        </p:txBody>
      </p:sp>
      <p:sp>
        <p:nvSpPr>
          <p:cNvPr id="198" name="Google Shape;198;p25"/>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199" name="Google Shape;199;p25"/>
          <p:cNvPicPr preferRelativeResize="0"/>
          <p:nvPr/>
        </p:nvPicPr>
        <p:blipFill>
          <a:blip r:embed="rId3">
            <a:alphaModFix/>
          </a:blip>
          <a:stretch>
            <a:fillRect/>
          </a:stretch>
        </p:blipFill>
        <p:spPr>
          <a:xfrm>
            <a:off x="537050" y="971550"/>
            <a:ext cx="5043725" cy="3762775"/>
          </a:xfrm>
          <a:prstGeom prst="rect">
            <a:avLst/>
          </a:prstGeom>
          <a:noFill/>
          <a:ln>
            <a:noFill/>
          </a:ln>
        </p:spPr>
      </p:pic>
      <p:pic>
        <p:nvPicPr>
          <p:cNvPr id="200" name="Google Shape;200;p25"/>
          <p:cNvPicPr preferRelativeResize="0"/>
          <p:nvPr/>
        </p:nvPicPr>
        <p:blipFill rotWithShape="1">
          <a:blip r:embed="rId4">
            <a:alphaModFix/>
          </a:blip>
          <a:srcRect t="5979" r="17749"/>
          <a:stretch/>
        </p:blipFill>
        <p:spPr>
          <a:xfrm>
            <a:off x="5844075" y="1654525"/>
            <a:ext cx="2680100" cy="239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466"/>
              <a:t>Example results without Chl-a information</a:t>
            </a:r>
            <a:endParaRPr sz="3466"/>
          </a:p>
        </p:txBody>
      </p:sp>
      <p:sp>
        <p:nvSpPr>
          <p:cNvPr id="206" name="Google Shape;206;p26"/>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207" name="Google Shape;207;p26"/>
          <p:cNvPicPr preferRelativeResize="0"/>
          <p:nvPr/>
        </p:nvPicPr>
        <p:blipFill>
          <a:blip r:embed="rId3">
            <a:alphaModFix/>
          </a:blip>
          <a:stretch>
            <a:fillRect/>
          </a:stretch>
        </p:blipFill>
        <p:spPr>
          <a:xfrm>
            <a:off x="322425" y="1000500"/>
            <a:ext cx="5537275" cy="3730726"/>
          </a:xfrm>
          <a:prstGeom prst="rect">
            <a:avLst/>
          </a:prstGeom>
          <a:noFill/>
          <a:ln>
            <a:noFill/>
          </a:ln>
        </p:spPr>
      </p:pic>
      <p:sp>
        <p:nvSpPr>
          <p:cNvPr id="208" name="Google Shape;208;p26"/>
          <p:cNvSpPr txBox="1"/>
          <p:nvPr/>
        </p:nvSpPr>
        <p:spPr>
          <a:xfrm>
            <a:off x="6182175" y="1888463"/>
            <a:ext cx="24561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300">
              <a:solidFill>
                <a:srgbClr val="7F7F7F"/>
              </a:solidFill>
              <a:latin typeface="Cambria"/>
              <a:ea typeface="Cambria"/>
              <a:cs typeface="Cambria"/>
              <a:sym typeface="Cambria"/>
            </a:endParaRPr>
          </a:p>
        </p:txBody>
      </p:sp>
      <p:sp>
        <p:nvSpPr>
          <p:cNvPr id="209" name="Google Shape;209;p26"/>
          <p:cNvSpPr txBox="1"/>
          <p:nvPr/>
        </p:nvSpPr>
        <p:spPr>
          <a:xfrm>
            <a:off x="6056575" y="1275188"/>
            <a:ext cx="24561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7F7F7F"/>
                </a:solidFill>
                <a:latin typeface="Cambria"/>
                <a:ea typeface="Cambria"/>
                <a:cs typeface="Cambria"/>
                <a:sym typeface="Cambria"/>
              </a:rPr>
              <a:t>Work in progress!</a:t>
            </a:r>
            <a:endParaRPr sz="2200">
              <a:solidFill>
                <a:srgbClr val="7F7F7F"/>
              </a:solidFill>
              <a:latin typeface="Cambria"/>
              <a:ea typeface="Cambria"/>
              <a:cs typeface="Cambria"/>
              <a:sym typeface="Cambria"/>
            </a:endParaRPr>
          </a:p>
          <a:p>
            <a:pPr marL="0" lvl="0" indent="0" algn="l" rtl="0">
              <a:spcBef>
                <a:spcPts val="0"/>
              </a:spcBef>
              <a:spcAft>
                <a:spcPts val="0"/>
              </a:spcAft>
              <a:buNone/>
            </a:pPr>
            <a:endParaRPr sz="2200">
              <a:solidFill>
                <a:srgbClr val="7F7F7F"/>
              </a:solidFill>
              <a:latin typeface="Cambria"/>
              <a:ea typeface="Cambria"/>
              <a:cs typeface="Cambria"/>
              <a:sym typeface="Cambria"/>
            </a:endParaRPr>
          </a:p>
          <a:p>
            <a:pPr marL="0" lvl="0" indent="0" algn="l" rtl="0">
              <a:spcBef>
                <a:spcPts val="0"/>
              </a:spcBef>
              <a:spcAft>
                <a:spcPts val="0"/>
              </a:spcAft>
              <a:buNone/>
            </a:pPr>
            <a:r>
              <a:rPr lang="en" sz="2200">
                <a:solidFill>
                  <a:srgbClr val="7F7F7F"/>
                </a:solidFill>
                <a:latin typeface="Cambria"/>
                <a:ea typeface="Cambria"/>
                <a:cs typeface="Cambria"/>
                <a:sym typeface="Cambria"/>
              </a:rPr>
              <a:t>Although there is bias the wind, SST, air temperature, and season ALONE are able to capture the overall pattern.</a:t>
            </a:r>
            <a:endParaRPr sz="2200">
              <a:solidFill>
                <a:srgbClr val="7F7F7F"/>
              </a:solidFill>
              <a:latin typeface="Cambria"/>
              <a:ea typeface="Cambria"/>
              <a:cs typeface="Cambria"/>
              <a:sym typeface="Cambr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7"/>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U-Net Main Takeaways</a:t>
            </a:r>
            <a:endParaRPr/>
          </a:p>
        </p:txBody>
      </p:sp>
      <p:sp>
        <p:nvSpPr>
          <p:cNvPr id="215" name="Google Shape;215;p27"/>
          <p:cNvSpPr txBox="1">
            <a:spLocks noGrp="1"/>
          </p:cNvSpPr>
          <p:nvPr>
            <p:ph type="body" idx="1"/>
          </p:nvPr>
        </p:nvSpPr>
        <p:spPr>
          <a:xfrm>
            <a:off x="228600" y="971550"/>
            <a:ext cx="8763000" cy="3469200"/>
          </a:xfrm>
          <a:prstGeom prst="rect">
            <a:avLst/>
          </a:prstGeom>
        </p:spPr>
        <p:txBody>
          <a:bodyPr spcFirstLastPara="1" wrap="square" lIns="91425" tIns="45700" rIns="91425" bIns="45700" anchor="ctr" anchorCtr="0">
            <a:noAutofit/>
          </a:bodyPr>
          <a:lstStyle/>
          <a:p>
            <a:pPr marL="457200" lvl="0" indent="-393700" algn="l" rtl="0">
              <a:lnSpc>
                <a:spcPct val="150000"/>
              </a:lnSpc>
              <a:spcBef>
                <a:spcPts val="1167"/>
              </a:spcBef>
              <a:spcAft>
                <a:spcPts val="0"/>
              </a:spcAft>
              <a:buSzPts val="2600"/>
              <a:buChar char="●"/>
            </a:pPr>
            <a:r>
              <a:rPr lang="en"/>
              <a:t>U-Net with Chl:</a:t>
            </a:r>
            <a:endParaRPr/>
          </a:p>
          <a:p>
            <a:pPr marL="914400" lvl="1" indent="-355600" algn="l" rtl="0">
              <a:lnSpc>
                <a:spcPct val="150000"/>
              </a:lnSpc>
              <a:spcBef>
                <a:spcPts val="0"/>
              </a:spcBef>
              <a:spcAft>
                <a:spcPts val="0"/>
              </a:spcAft>
              <a:buSzPts val="2000"/>
              <a:buChar char="○"/>
            </a:pPr>
            <a:r>
              <a:rPr lang="en"/>
              <a:t>Works well (similar to Copernicus gapfree L4 globColour)</a:t>
            </a:r>
            <a:endParaRPr/>
          </a:p>
          <a:p>
            <a:pPr marL="914400" lvl="1" indent="-355600" algn="l" rtl="0">
              <a:lnSpc>
                <a:spcPct val="150000"/>
              </a:lnSpc>
              <a:spcBef>
                <a:spcPts val="0"/>
              </a:spcBef>
              <a:spcAft>
                <a:spcPts val="0"/>
              </a:spcAft>
              <a:buSzPts val="2000"/>
              <a:buChar char="○"/>
            </a:pPr>
            <a:r>
              <a:rPr lang="en"/>
              <a:t>Mainly different along the coast</a:t>
            </a:r>
            <a:endParaRPr/>
          </a:p>
          <a:p>
            <a:pPr marL="457200" lvl="0" indent="-393700" algn="l" rtl="0">
              <a:lnSpc>
                <a:spcPct val="150000"/>
              </a:lnSpc>
              <a:spcBef>
                <a:spcPts val="0"/>
              </a:spcBef>
              <a:spcAft>
                <a:spcPts val="0"/>
              </a:spcAft>
              <a:buSzPts val="2600"/>
              <a:buChar char="●"/>
            </a:pPr>
            <a:r>
              <a:rPr lang="en"/>
              <a:t>U-Net without Chl:</a:t>
            </a:r>
            <a:endParaRPr/>
          </a:p>
          <a:p>
            <a:pPr marL="914400" lvl="1" indent="-355600" algn="l" rtl="0">
              <a:lnSpc>
                <a:spcPct val="150000"/>
              </a:lnSpc>
              <a:spcBef>
                <a:spcPts val="0"/>
              </a:spcBef>
              <a:spcAft>
                <a:spcPts val="0"/>
              </a:spcAft>
              <a:buSzPts val="2000"/>
              <a:buChar char="○"/>
            </a:pPr>
            <a:r>
              <a:rPr lang="en"/>
              <a:t>Captures general patterns with only wind, SST, air temp and season</a:t>
            </a:r>
            <a:endParaRPr/>
          </a:p>
        </p:txBody>
      </p:sp>
      <p:sp>
        <p:nvSpPr>
          <p:cNvPr id="216" name="Google Shape;216;p27"/>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PINN models</a:t>
            </a:r>
            <a:endParaRPr/>
          </a:p>
        </p:txBody>
      </p:sp>
      <p:sp>
        <p:nvSpPr>
          <p:cNvPr id="222" name="Google Shape;222;p28"/>
          <p:cNvSpPr txBox="1">
            <a:spLocks noGrp="1"/>
          </p:cNvSpPr>
          <p:nvPr>
            <p:ph type="body" idx="1"/>
          </p:nvPr>
        </p:nvSpPr>
        <p:spPr>
          <a:xfrm>
            <a:off x="228600" y="971550"/>
            <a:ext cx="8763000" cy="3469200"/>
          </a:xfrm>
          <a:prstGeom prst="rect">
            <a:avLst/>
          </a:prstGeom>
        </p:spPr>
        <p:txBody>
          <a:bodyPr spcFirstLastPara="1" wrap="square" lIns="91425" tIns="45700" rIns="91425" bIns="45700" anchor="ctr" anchorCtr="0">
            <a:noAutofit/>
          </a:bodyPr>
          <a:lstStyle/>
          <a:p>
            <a:pPr marL="0" lvl="0" indent="0" algn="l" rtl="0">
              <a:spcBef>
                <a:spcPts val="1167"/>
              </a:spcBef>
              <a:spcAft>
                <a:spcPts val="0"/>
              </a:spcAft>
              <a:buNone/>
            </a:pPr>
            <a:endParaRPr sz="100"/>
          </a:p>
        </p:txBody>
      </p:sp>
      <p:sp>
        <p:nvSpPr>
          <p:cNvPr id="223" name="Google Shape;223;p28"/>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r>
              <a:rPr lang="en"/>
              <a:t>Unfortunately The Section Header is Manual</a:t>
            </a:r>
            <a:endParaRPr/>
          </a:p>
        </p:txBody>
      </p:sp>
      <p:pic>
        <p:nvPicPr>
          <p:cNvPr id="224" name="Google Shape;224;p28"/>
          <p:cNvPicPr preferRelativeResize="0"/>
          <p:nvPr/>
        </p:nvPicPr>
        <p:blipFill>
          <a:blip r:embed="rId3">
            <a:alphaModFix/>
          </a:blip>
          <a:stretch>
            <a:fillRect/>
          </a:stretch>
        </p:blipFill>
        <p:spPr>
          <a:xfrm>
            <a:off x="228600" y="956400"/>
            <a:ext cx="3085950" cy="3499500"/>
          </a:xfrm>
          <a:prstGeom prst="rect">
            <a:avLst/>
          </a:prstGeom>
          <a:noFill/>
          <a:ln>
            <a:noFill/>
          </a:ln>
        </p:spPr>
      </p:pic>
      <p:pic>
        <p:nvPicPr>
          <p:cNvPr id="225" name="Google Shape;225;p28"/>
          <p:cNvPicPr preferRelativeResize="0"/>
          <p:nvPr/>
        </p:nvPicPr>
        <p:blipFill>
          <a:blip r:embed="rId4">
            <a:alphaModFix/>
          </a:blip>
          <a:stretch>
            <a:fillRect/>
          </a:stretch>
        </p:blipFill>
        <p:spPr>
          <a:xfrm>
            <a:off x="3606475" y="1095875"/>
            <a:ext cx="2533650" cy="1676400"/>
          </a:xfrm>
          <a:prstGeom prst="rect">
            <a:avLst/>
          </a:prstGeom>
          <a:noFill/>
          <a:ln>
            <a:noFill/>
          </a:ln>
        </p:spPr>
      </p:pic>
      <p:sp>
        <p:nvSpPr>
          <p:cNvPr id="226" name="Google Shape;226;p28"/>
          <p:cNvSpPr txBox="1"/>
          <p:nvPr/>
        </p:nvSpPr>
        <p:spPr>
          <a:xfrm>
            <a:off x="3606475" y="2955150"/>
            <a:ext cx="4688100" cy="1485600"/>
          </a:xfrm>
          <a:prstGeom prst="rect">
            <a:avLst/>
          </a:prstGeom>
          <a:noFill/>
          <a:ln>
            <a:noFill/>
          </a:ln>
        </p:spPr>
        <p:txBody>
          <a:bodyPr spcFirstLastPara="1" wrap="square" lIns="91425" tIns="91425" rIns="91425" bIns="91425" anchor="t" anchorCtr="0">
            <a:noAutofit/>
          </a:bodyPr>
          <a:lstStyle/>
          <a:p>
            <a:pPr marL="457200" lvl="0" indent="-374650" algn="l" rtl="0">
              <a:lnSpc>
                <a:spcPct val="150000"/>
              </a:lnSpc>
              <a:spcBef>
                <a:spcPts val="1167"/>
              </a:spcBef>
              <a:spcAft>
                <a:spcPts val="0"/>
              </a:spcAft>
              <a:buClr>
                <a:schemeClr val="accent1"/>
              </a:buClr>
              <a:buSzPts val="2300"/>
              <a:buChar char="●"/>
            </a:pPr>
            <a:r>
              <a:rPr lang="en" sz="2300">
                <a:solidFill>
                  <a:srgbClr val="7F7F7F"/>
                </a:solidFill>
                <a:latin typeface="Cambria"/>
                <a:ea typeface="Cambria"/>
                <a:cs typeface="Cambria"/>
                <a:sym typeface="Cambria"/>
              </a:rPr>
              <a:t>Chlorophyll obeys physical laws!</a:t>
            </a:r>
            <a:endParaRPr sz="2300">
              <a:solidFill>
                <a:srgbClr val="7F7F7F"/>
              </a:solidFill>
              <a:latin typeface="Cambria"/>
              <a:ea typeface="Cambria"/>
              <a:cs typeface="Cambria"/>
              <a:sym typeface="Cambria"/>
            </a:endParaRPr>
          </a:p>
          <a:p>
            <a:pPr marL="457200" lvl="0" indent="-374650" algn="l" rtl="0">
              <a:lnSpc>
                <a:spcPct val="150000"/>
              </a:lnSpc>
              <a:spcBef>
                <a:spcPts val="0"/>
              </a:spcBef>
              <a:spcAft>
                <a:spcPts val="0"/>
              </a:spcAft>
              <a:buClr>
                <a:schemeClr val="accent1"/>
              </a:buClr>
              <a:buSzPts val="2300"/>
              <a:buChar char="●"/>
            </a:pPr>
            <a:r>
              <a:rPr lang="en" sz="2300">
                <a:solidFill>
                  <a:srgbClr val="7F7F7F"/>
                </a:solidFill>
                <a:latin typeface="Cambria"/>
                <a:ea typeface="Cambria"/>
                <a:cs typeface="Cambria"/>
                <a:sym typeface="Cambria"/>
              </a:rPr>
              <a:t>Data driven approaches do not!</a:t>
            </a:r>
            <a:endParaRPr sz="2800">
              <a:solidFill>
                <a:srgbClr val="7F7F7F"/>
              </a:solidFill>
              <a:latin typeface="Cambria"/>
              <a:ea typeface="Cambria"/>
              <a:cs typeface="Cambria"/>
              <a:sym typeface="Cambria"/>
            </a:endParaRPr>
          </a:p>
        </p:txBody>
      </p:sp>
    </p:spTree>
  </p:cSld>
  <p:clrMapOvr>
    <a:masterClrMapping/>
  </p:clrMapOvr>
  <mc:AlternateContent xmlns:mc="http://schemas.openxmlformats.org/markup-compatibility/2006" xmlns:p14="http://schemas.microsoft.com/office/powerpoint/2010/main">
    <mc:Choice Requires="p14">
      <p:transition spd="slow" p14:dur="1500">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9"/>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PINN models</a:t>
            </a:r>
            <a:endParaRPr/>
          </a:p>
        </p:txBody>
      </p:sp>
      <p:sp>
        <p:nvSpPr>
          <p:cNvPr id="232" name="Google Shape;232;p29"/>
          <p:cNvSpPr txBox="1">
            <a:spLocks noGrp="1"/>
          </p:cNvSpPr>
          <p:nvPr>
            <p:ph type="body" idx="1"/>
          </p:nvPr>
        </p:nvSpPr>
        <p:spPr>
          <a:xfrm>
            <a:off x="228600" y="971550"/>
            <a:ext cx="4572000" cy="631800"/>
          </a:xfrm>
          <a:prstGeom prst="rect">
            <a:avLst/>
          </a:prstGeom>
        </p:spPr>
        <p:txBody>
          <a:bodyPr spcFirstLastPara="1" wrap="square" lIns="91425" tIns="45700" rIns="91425" bIns="45700" anchor="ctr" anchorCtr="0">
            <a:noAutofit/>
          </a:bodyPr>
          <a:lstStyle/>
          <a:p>
            <a:pPr marL="0" lvl="0" indent="0" algn="l" rtl="0">
              <a:spcBef>
                <a:spcPts val="1167"/>
              </a:spcBef>
              <a:spcAft>
                <a:spcPts val="0"/>
              </a:spcAft>
              <a:buNone/>
            </a:pPr>
            <a:r>
              <a:rPr lang="en"/>
              <a:t>DeepONet (</a:t>
            </a:r>
            <a:r>
              <a:rPr lang="en" i="1"/>
              <a:t>Lu Lu, et al. 2019)</a:t>
            </a:r>
            <a:endParaRPr i="1"/>
          </a:p>
        </p:txBody>
      </p:sp>
      <p:sp>
        <p:nvSpPr>
          <p:cNvPr id="233" name="Google Shape;233;p29"/>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r>
              <a:rPr lang="en"/>
              <a:t>Unfortunately The Section Header is Manual</a:t>
            </a:r>
            <a:endParaRPr/>
          </a:p>
        </p:txBody>
      </p:sp>
      <p:pic>
        <p:nvPicPr>
          <p:cNvPr id="234" name="Google Shape;234;p29"/>
          <p:cNvPicPr preferRelativeResize="0"/>
          <p:nvPr/>
        </p:nvPicPr>
        <p:blipFill>
          <a:blip r:embed="rId3">
            <a:alphaModFix/>
          </a:blip>
          <a:stretch>
            <a:fillRect/>
          </a:stretch>
        </p:blipFill>
        <p:spPr>
          <a:xfrm>
            <a:off x="228600" y="1777625"/>
            <a:ext cx="4572000" cy="2648351"/>
          </a:xfrm>
          <a:prstGeom prst="rect">
            <a:avLst/>
          </a:prstGeom>
          <a:noFill/>
          <a:ln>
            <a:noFill/>
          </a:ln>
        </p:spPr>
      </p:pic>
      <p:pic>
        <p:nvPicPr>
          <p:cNvPr id="235" name="Google Shape;235;p29"/>
          <p:cNvPicPr preferRelativeResize="0"/>
          <p:nvPr/>
        </p:nvPicPr>
        <p:blipFill>
          <a:blip r:embed="rId4">
            <a:alphaModFix/>
          </a:blip>
          <a:stretch>
            <a:fillRect/>
          </a:stretch>
        </p:blipFill>
        <p:spPr>
          <a:xfrm>
            <a:off x="5691200" y="2568700"/>
            <a:ext cx="2943225" cy="628650"/>
          </a:xfrm>
          <a:prstGeom prst="rect">
            <a:avLst/>
          </a:prstGeom>
          <a:noFill/>
          <a:ln>
            <a:noFill/>
          </a:ln>
        </p:spPr>
      </p:pic>
      <p:sp>
        <p:nvSpPr>
          <p:cNvPr id="236" name="Google Shape;236;p29"/>
          <p:cNvSpPr/>
          <p:nvPr/>
        </p:nvSpPr>
        <p:spPr>
          <a:xfrm>
            <a:off x="4849800" y="2546725"/>
            <a:ext cx="672600" cy="6726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
        <p:nvSpPr>
          <p:cNvPr id="237" name="Google Shape;237;p29"/>
          <p:cNvSpPr txBox="1">
            <a:spLocks noGrp="1"/>
          </p:cNvSpPr>
          <p:nvPr>
            <p:ph type="body" idx="1"/>
          </p:nvPr>
        </p:nvSpPr>
        <p:spPr>
          <a:xfrm>
            <a:off x="4614863" y="971550"/>
            <a:ext cx="4778400" cy="631800"/>
          </a:xfrm>
          <a:prstGeom prst="rect">
            <a:avLst/>
          </a:prstGeom>
        </p:spPr>
        <p:txBody>
          <a:bodyPr spcFirstLastPara="1" wrap="square" lIns="91425" tIns="45700" rIns="91425" bIns="45700" anchor="ctr" anchorCtr="0">
            <a:noAutofit/>
          </a:bodyPr>
          <a:lstStyle/>
          <a:p>
            <a:pPr marL="0" lvl="0" indent="0" algn="l" rtl="0">
              <a:spcBef>
                <a:spcPts val="1167"/>
              </a:spcBef>
              <a:spcAft>
                <a:spcPts val="0"/>
              </a:spcAft>
              <a:buNone/>
            </a:pPr>
            <a:r>
              <a:rPr lang="en"/>
              <a:t>Chl PDE(</a:t>
            </a:r>
            <a:r>
              <a:rPr lang="en" i="1"/>
              <a:t>Matthias Onabid, 2017)</a:t>
            </a:r>
            <a:endParaRPr i="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2"/>
          <p:cNvPicPr preferRelativeResize="0"/>
          <p:nvPr/>
        </p:nvPicPr>
        <p:blipFill rotWithShape="1">
          <a:blip r:embed="rId3">
            <a:alphaModFix/>
          </a:blip>
          <a:srcRect t="6460" r="13156" b="5758"/>
          <a:stretch/>
        </p:blipFill>
        <p:spPr>
          <a:xfrm>
            <a:off x="2775075" y="1110200"/>
            <a:ext cx="4708599" cy="3461500"/>
          </a:xfrm>
          <a:prstGeom prst="rect">
            <a:avLst/>
          </a:prstGeom>
          <a:noFill/>
          <a:ln>
            <a:noFill/>
          </a:ln>
        </p:spPr>
      </p:pic>
      <p:sp>
        <p:nvSpPr>
          <p:cNvPr id="80" name="Google Shape;80;p12"/>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The Problem: Missing Chlorophyll Data</a:t>
            </a:r>
            <a:endParaRPr/>
          </a:p>
        </p:txBody>
      </p:sp>
      <p:sp>
        <p:nvSpPr>
          <p:cNvPr id="81" name="Google Shape;81;p12"/>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
        <p:nvSpPr>
          <p:cNvPr id="82" name="Google Shape;82;p12"/>
          <p:cNvSpPr txBox="1"/>
          <p:nvPr/>
        </p:nvSpPr>
        <p:spPr>
          <a:xfrm>
            <a:off x="329075" y="1476100"/>
            <a:ext cx="26448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600">
                <a:solidFill>
                  <a:srgbClr val="7F7F7F"/>
                </a:solidFill>
                <a:latin typeface="Cambria"/>
                <a:ea typeface="Cambria"/>
                <a:cs typeface="Cambria"/>
                <a:sym typeface="Cambria"/>
              </a:rPr>
              <a:t>The Arabian Sea and Bay of Bengal exemplify the problem: white are clouds (NAs)</a:t>
            </a:r>
            <a:endParaRPr sz="2600">
              <a:solidFill>
                <a:srgbClr val="7F7F7F"/>
              </a:solidFill>
              <a:latin typeface="Cambria"/>
              <a:ea typeface="Cambria"/>
              <a:cs typeface="Cambria"/>
              <a:sym typeface="Cambria"/>
            </a:endParaRPr>
          </a:p>
        </p:txBody>
      </p:sp>
      <p:sp>
        <p:nvSpPr>
          <p:cNvPr id="83" name="Google Shape;83;p12"/>
          <p:cNvSpPr txBox="1"/>
          <p:nvPr/>
        </p:nvSpPr>
        <p:spPr>
          <a:xfrm>
            <a:off x="5192275" y="1968475"/>
            <a:ext cx="115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mbria"/>
                <a:ea typeface="Cambria"/>
                <a:cs typeface="Cambria"/>
                <a:sym typeface="Cambria"/>
              </a:rPr>
              <a:t>India</a:t>
            </a:r>
            <a:endParaRPr sz="1800">
              <a:solidFill>
                <a:schemeClr val="dk1"/>
              </a:solidFill>
              <a:latin typeface="Cambria"/>
              <a:ea typeface="Cambria"/>
              <a:cs typeface="Cambria"/>
              <a:sym typeface="Cambria"/>
            </a:endParaRPr>
          </a:p>
        </p:txBody>
      </p:sp>
      <p:sp>
        <p:nvSpPr>
          <p:cNvPr id="84" name="Google Shape;84;p12"/>
          <p:cNvSpPr txBox="1"/>
          <p:nvPr/>
        </p:nvSpPr>
        <p:spPr>
          <a:xfrm>
            <a:off x="3414000" y="1968475"/>
            <a:ext cx="115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Cambria"/>
                <a:ea typeface="Cambria"/>
                <a:cs typeface="Cambria"/>
                <a:sym typeface="Cambria"/>
              </a:rPr>
              <a:t>Somalia</a:t>
            </a:r>
            <a:endParaRPr sz="1800">
              <a:solidFill>
                <a:schemeClr val="dk1"/>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PINN: Results</a:t>
            </a:r>
            <a:endParaRPr/>
          </a:p>
        </p:txBody>
      </p:sp>
      <p:sp>
        <p:nvSpPr>
          <p:cNvPr id="243" name="Google Shape;243;p30"/>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244" name="Google Shape;244;p30"/>
          <p:cNvPicPr preferRelativeResize="0"/>
          <p:nvPr/>
        </p:nvPicPr>
        <p:blipFill>
          <a:blip r:embed="rId3">
            <a:alphaModFix/>
          </a:blip>
          <a:stretch>
            <a:fillRect/>
          </a:stretch>
        </p:blipFill>
        <p:spPr>
          <a:xfrm>
            <a:off x="910888" y="1000500"/>
            <a:ext cx="7322225" cy="363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1"/>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PINN: Results</a:t>
            </a:r>
            <a:endParaRPr/>
          </a:p>
        </p:txBody>
      </p:sp>
      <p:sp>
        <p:nvSpPr>
          <p:cNvPr id="250" name="Google Shape;250;p31"/>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251" name="Google Shape;251;p31"/>
          <p:cNvPicPr preferRelativeResize="0"/>
          <p:nvPr/>
        </p:nvPicPr>
        <p:blipFill>
          <a:blip r:embed="rId3">
            <a:alphaModFix/>
          </a:blip>
          <a:stretch>
            <a:fillRect/>
          </a:stretch>
        </p:blipFill>
        <p:spPr>
          <a:xfrm>
            <a:off x="1399750" y="971700"/>
            <a:ext cx="5865015" cy="3867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PINN Main Takeaways</a:t>
            </a:r>
            <a:endParaRPr/>
          </a:p>
        </p:txBody>
      </p:sp>
      <p:sp>
        <p:nvSpPr>
          <p:cNvPr id="257" name="Google Shape;257;p32"/>
          <p:cNvSpPr txBox="1">
            <a:spLocks noGrp="1"/>
          </p:cNvSpPr>
          <p:nvPr>
            <p:ph type="body" idx="1"/>
          </p:nvPr>
        </p:nvSpPr>
        <p:spPr>
          <a:xfrm>
            <a:off x="228600" y="971550"/>
            <a:ext cx="8763000" cy="3469200"/>
          </a:xfrm>
          <a:prstGeom prst="rect">
            <a:avLst/>
          </a:prstGeom>
        </p:spPr>
        <p:txBody>
          <a:bodyPr spcFirstLastPara="1" wrap="square" lIns="91425" tIns="45700" rIns="91425" bIns="45700" anchor="ctr" anchorCtr="0">
            <a:noAutofit/>
          </a:bodyPr>
          <a:lstStyle/>
          <a:p>
            <a:pPr marL="457200" lvl="0" indent="-393700" algn="l" rtl="0">
              <a:lnSpc>
                <a:spcPct val="150000"/>
              </a:lnSpc>
              <a:spcBef>
                <a:spcPts val="1167"/>
              </a:spcBef>
              <a:spcAft>
                <a:spcPts val="0"/>
              </a:spcAft>
              <a:buSzPts val="2600"/>
              <a:buChar char="●"/>
            </a:pPr>
            <a:r>
              <a:rPr lang="en"/>
              <a:t>Performance:</a:t>
            </a:r>
            <a:endParaRPr/>
          </a:p>
          <a:p>
            <a:pPr marL="914400" lvl="1" indent="-355600" algn="l" rtl="0">
              <a:lnSpc>
                <a:spcPct val="150000"/>
              </a:lnSpc>
              <a:spcBef>
                <a:spcPts val="0"/>
              </a:spcBef>
              <a:spcAft>
                <a:spcPts val="0"/>
              </a:spcAft>
              <a:buSzPts val="2000"/>
              <a:buChar char="○"/>
            </a:pPr>
            <a:r>
              <a:rPr lang="en"/>
              <a:t>Spatially similar to to Copernicus gapfree L4 globColour(Promising!)</a:t>
            </a:r>
            <a:endParaRPr/>
          </a:p>
          <a:p>
            <a:pPr marL="914400" lvl="1" indent="-355600" algn="l" rtl="0">
              <a:lnSpc>
                <a:spcPct val="150000"/>
              </a:lnSpc>
              <a:spcBef>
                <a:spcPts val="0"/>
              </a:spcBef>
              <a:spcAft>
                <a:spcPts val="0"/>
              </a:spcAft>
              <a:buSzPts val="2000"/>
              <a:buChar char="○"/>
            </a:pPr>
            <a:r>
              <a:rPr lang="en"/>
              <a:t>Deviates from U-Net and Copernicus significantly in terms of overall value(Interesting!)</a:t>
            </a:r>
            <a:endParaRPr/>
          </a:p>
        </p:txBody>
      </p:sp>
      <p:sp>
        <p:nvSpPr>
          <p:cNvPr id="258" name="Google Shape;258;p32"/>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66"/>
        <p:cNvGrpSpPr/>
        <p:nvPr/>
      </p:nvGrpSpPr>
      <p:grpSpPr>
        <a:xfrm>
          <a:off x="0" y="0"/>
          <a:ext cx="0" cy="0"/>
          <a:chOff x="0" y="0"/>
          <a:chExt cx="0" cy="0"/>
        </a:xfrm>
      </p:grpSpPr>
      <p:sp>
        <p:nvSpPr>
          <p:cNvPr id="267" name="Google Shape;267;p34"/>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8" name="Google Shape;268;p34"/>
          <p:cNvSpPr txBox="1">
            <a:spLocks noGrp="1"/>
          </p:cNvSpPr>
          <p:nvPr>
            <p:ph type="body" idx="1"/>
          </p:nvPr>
        </p:nvSpPr>
        <p:spPr>
          <a:xfrm>
            <a:off x="228600" y="4123475"/>
            <a:ext cx="8763000" cy="4488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sz="1200">
                <a:solidFill>
                  <a:srgbClr val="282828"/>
                </a:solidFill>
                <a:highlight>
                  <a:srgbClr val="F7F7F7"/>
                </a:highlight>
                <a:latin typeface="Arial"/>
                <a:ea typeface="Arial"/>
                <a:cs typeface="Arial"/>
                <a:sym typeface="Arial"/>
              </a:rPr>
              <a:t>Roussillon J, Fablet R, Gorgues T, Drumetz L, Littaye J and Martinez E (2023) A Multi-Mode Convolutional Neural Network to reconstruct satellite-derived chlorophyll-a time series in the global ocean from physical drivers. </a:t>
            </a:r>
            <a:r>
              <a:rPr lang="en" sz="1200" i="1">
                <a:solidFill>
                  <a:srgbClr val="282828"/>
                </a:solidFill>
                <a:highlight>
                  <a:srgbClr val="F7F7F7"/>
                </a:highlight>
                <a:latin typeface="Arial"/>
                <a:ea typeface="Arial"/>
                <a:cs typeface="Arial"/>
                <a:sym typeface="Arial"/>
              </a:rPr>
              <a:t>Front. Mar. Sci.</a:t>
            </a:r>
            <a:r>
              <a:rPr lang="en" sz="1200">
                <a:solidFill>
                  <a:srgbClr val="282828"/>
                </a:solidFill>
                <a:highlight>
                  <a:srgbClr val="F7F7F7"/>
                </a:highlight>
                <a:latin typeface="Arial"/>
                <a:ea typeface="Arial"/>
                <a:cs typeface="Arial"/>
                <a:sym typeface="Arial"/>
              </a:rPr>
              <a:t> 10:1077623. doi: 10.3389/fmars.2023.1077623</a:t>
            </a:r>
            <a:endParaRPr/>
          </a:p>
        </p:txBody>
      </p:sp>
      <p:sp>
        <p:nvSpPr>
          <p:cNvPr id="269" name="Google Shape;269;p34"/>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270" name="Google Shape;270;p34"/>
          <p:cNvPicPr preferRelativeResize="0"/>
          <p:nvPr/>
        </p:nvPicPr>
        <p:blipFill>
          <a:blip r:embed="rId3">
            <a:alphaModFix/>
          </a:blip>
          <a:stretch>
            <a:fillRect/>
          </a:stretch>
        </p:blipFill>
        <p:spPr>
          <a:xfrm>
            <a:off x="2611625" y="1232600"/>
            <a:ext cx="6379971" cy="2846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152400" y="228600"/>
            <a:ext cx="8839200" cy="742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The Problem: Missing Chlorophyll Data</a:t>
            </a:r>
            <a:endParaRPr/>
          </a:p>
        </p:txBody>
      </p:sp>
      <p:sp>
        <p:nvSpPr>
          <p:cNvPr id="276" name="Google Shape;276;p35"/>
          <p:cNvSpPr txBox="1">
            <a:spLocks noGrp="1"/>
          </p:cNvSpPr>
          <p:nvPr>
            <p:ph type="body" idx="1"/>
          </p:nvPr>
        </p:nvSpPr>
        <p:spPr>
          <a:xfrm>
            <a:off x="228600" y="1085850"/>
            <a:ext cx="8763000" cy="3486000"/>
          </a:xfrm>
          <a:prstGeom prst="rect">
            <a:avLst/>
          </a:prstGeom>
        </p:spPr>
        <p:txBody>
          <a:bodyPr spcFirstLastPara="1" wrap="square" lIns="91425" tIns="45700" rIns="91425" bIns="45700" anchor="t" anchorCtr="0">
            <a:noAutofit/>
          </a:bodyPr>
          <a:lstStyle/>
          <a:p>
            <a:pPr marL="457200" lvl="0" indent="-393700" algn="l" rtl="0">
              <a:spcBef>
                <a:spcPts val="1167"/>
              </a:spcBef>
              <a:spcAft>
                <a:spcPts val="0"/>
              </a:spcAft>
              <a:buSzPts val="2600"/>
              <a:buChar char="●"/>
            </a:pPr>
            <a:r>
              <a:rPr lang="en"/>
              <a:t>Key indicator for ocean productivity, crucial for understanding marine ecosystems and managing fisheries.</a:t>
            </a:r>
            <a:endParaRPr/>
          </a:p>
          <a:p>
            <a:pPr marL="457200" lvl="0" indent="-393700" algn="l" rtl="0">
              <a:spcBef>
                <a:spcPts val="0"/>
              </a:spcBef>
              <a:spcAft>
                <a:spcPts val="0"/>
              </a:spcAft>
              <a:buSzPts val="2600"/>
              <a:buChar char="●"/>
            </a:pPr>
            <a:r>
              <a:rPr lang="en"/>
              <a:t>Limited by the inability to penetrate cloud cover, leading to missing Chl-a data.</a:t>
            </a:r>
            <a:endParaRPr/>
          </a:p>
          <a:p>
            <a:pPr marL="457200" lvl="0" indent="-393700" algn="l" rtl="0">
              <a:spcBef>
                <a:spcPts val="0"/>
              </a:spcBef>
              <a:spcAft>
                <a:spcPts val="0"/>
              </a:spcAft>
              <a:buSzPts val="2600"/>
              <a:buChar char="●"/>
            </a:pPr>
            <a:r>
              <a:rPr lang="en"/>
              <a:t>High fraction of missing data complicates monitoring efforts, especially in regions with frequent cloud cover.</a:t>
            </a:r>
            <a:endParaRPr/>
          </a:p>
          <a:p>
            <a:pPr marL="457200" lvl="0" indent="0" algn="l" rtl="0">
              <a:spcBef>
                <a:spcPts val="1167"/>
              </a:spcBef>
              <a:spcAft>
                <a:spcPts val="0"/>
              </a:spcAft>
              <a:buNone/>
            </a:pPr>
            <a:endParaRPr/>
          </a:p>
        </p:txBody>
      </p:sp>
      <p:sp>
        <p:nvSpPr>
          <p:cNvPr id="277" name="Google Shape;277;p35"/>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Adding Environmental Data to CNNs</a:t>
            </a:r>
            <a:endParaRPr/>
          </a:p>
        </p:txBody>
      </p:sp>
      <p:sp>
        <p:nvSpPr>
          <p:cNvPr id="283" name="Google Shape;283;p36"/>
          <p:cNvSpPr txBox="1">
            <a:spLocks noGrp="1"/>
          </p:cNvSpPr>
          <p:nvPr>
            <p:ph type="body" idx="1"/>
          </p:nvPr>
        </p:nvSpPr>
        <p:spPr>
          <a:xfrm>
            <a:off x="228600" y="1085850"/>
            <a:ext cx="87630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Clr>
                <a:schemeClr val="dk1"/>
              </a:buClr>
              <a:buSzPts val="1100"/>
              <a:buFont typeface="Arial"/>
              <a:buNone/>
            </a:pPr>
            <a:r>
              <a:rPr lang="en" sz="1900"/>
              <a:t>1. Maximize the use of information that we have</a:t>
            </a:r>
            <a:endParaRPr sz="1900"/>
          </a:p>
          <a:p>
            <a:pPr marL="0" lvl="0" indent="0" algn="l" rtl="0">
              <a:spcBef>
                <a:spcPts val="1167"/>
              </a:spcBef>
              <a:spcAft>
                <a:spcPts val="0"/>
              </a:spcAft>
              <a:buClr>
                <a:schemeClr val="dk1"/>
              </a:buClr>
              <a:buSzPts val="1100"/>
              <a:buFont typeface="Arial"/>
              <a:buNone/>
            </a:pPr>
            <a:r>
              <a:rPr lang="en" sz="1900"/>
              <a:t>Chlorophyll levels are influenced by multiple interrelated </a:t>
            </a:r>
            <a:r>
              <a:rPr lang="en" sz="1900" b="1"/>
              <a:t>environmental factors</a:t>
            </a:r>
            <a:r>
              <a:rPr lang="en" sz="1900"/>
              <a:t> (e.g., temperature, current speed, wind). The neural net is able to learn most of these relationships.</a:t>
            </a:r>
            <a:endParaRPr sz="1900"/>
          </a:p>
          <a:p>
            <a:pPr marL="0" lvl="0" indent="0" algn="l" rtl="0">
              <a:spcBef>
                <a:spcPts val="1167"/>
              </a:spcBef>
              <a:spcAft>
                <a:spcPts val="0"/>
              </a:spcAft>
              <a:buClr>
                <a:schemeClr val="dk1"/>
              </a:buClr>
              <a:buSzPts val="1100"/>
              <a:buFont typeface="Arial"/>
              <a:buNone/>
            </a:pPr>
            <a:r>
              <a:rPr lang="en" sz="1900"/>
              <a:t>2. Improved Contextual Understanding</a:t>
            </a:r>
            <a:endParaRPr sz="1900"/>
          </a:p>
          <a:p>
            <a:pPr marL="0" lvl="0" indent="0" algn="l" rtl="0">
              <a:spcBef>
                <a:spcPts val="1167"/>
              </a:spcBef>
              <a:spcAft>
                <a:spcPts val="0"/>
              </a:spcAft>
              <a:buClr>
                <a:schemeClr val="dk1"/>
              </a:buClr>
              <a:buSzPts val="1100"/>
              <a:buFont typeface="Arial"/>
              <a:buNone/>
            </a:pPr>
            <a:r>
              <a:rPr lang="en" sz="1900"/>
              <a:t>Spatial Correlation: Data from the same location provides a consistent context, enhancing the network's ability to learn spatial patterns and dependencies specific to chlorophyll distribution.</a:t>
            </a:r>
            <a:endParaRPr sz="1900"/>
          </a:p>
          <a:p>
            <a:pPr marL="0" lvl="0" indent="0" algn="l" rtl="0">
              <a:spcBef>
                <a:spcPts val="1167"/>
              </a:spcBef>
              <a:spcAft>
                <a:spcPts val="0"/>
              </a:spcAft>
              <a:buClr>
                <a:schemeClr val="dk1"/>
              </a:buClr>
              <a:buSzPts val="1100"/>
              <a:buFont typeface="Arial"/>
              <a:buNone/>
            </a:pPr>
            <a:endParaRPr sz="1900"/>
          </a:p>
          <a:p>
            <a:pPr marL="457200" lvl="0" indent="0" algn="l" rtl="0">
              <a:spcBef>
                <a:spcPts val="1167"/>
              </a:spcBef>
              <a:spcAft>
                <a:spcPts val="0"/>
              </a:spcAft>
              <a:buNone/>
            </a:pPr>
            <a:endParaRPr/>
          </a:p>
        </p:txBody>
      </p:sp>
      <p:sp>
        <p:nvSpPr>
          <p:cNvPr id="284" name="Google Shape;284;p36"/>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xfrm>
            <a:off x="152400" y="228600"/>
            <a:ext cx="8839200" cy="7428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Importance Analysis</a:t>
            </a:r>
            <a:endParaRPr/>
          </a:p>
        </p:txBody>
      </p:sp>
      <p:sp>
        <p:nvSpPr>
          <p:cNvPr id="290" name="Google Shape;290;p37"/>
          <p:cNvSpPr txBox="1">
            <a:spLocks noGrp="1"/>
          </p:cNvSpPr>
          <p:nvPr>
            <p:ph type="body" idx="1"/>
          </p:nvPr>
        </p:nvSpPr>
        <p:spPr>
          <a:xfrm>
            <a:off x="228600" y="1085850"/>
            <a:ext cx="4059900" cy="34860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a:t>Principal Component Analysis reveals dependence on several key features</a:t>
            </a:r>
            <a:endParaRPr/>
          </a:p>
        </p:txBody>
      </p:sp>
      <p:sp>
        <p:nvSpPr>
          <p:cNvPr id="291" name="Google Shape;291;p37"/>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292" name="Google Shape;292;p37"/>
          <p:cNvPicPr preferRelativeResize="0"/>
          <p:nvPr/>
        </p:nvPicPr>
        <p:blipFill>
          <a:blip r:embed="rId3">
            <a:alphaModFix/>
          </a:blip>
          <a:stretch>
            <a:fillRect/>
          </a:stretch>
        </p:blipFill>
        <p:spPr>
          <a:xfrm>
            <a:off x="4648200" y="2820956"/>
            <a:ext cx="2557463" cy="1793081"/>
          </a:xfrm>
          <a:prstGeom prst="rect">
            <a:avLst/>
          </a:prstGeom>
          <a:noFill/>
          <a:ln>
            <a:noFill/>
          </a:ln>
        </p:spPr>
      </p:pic>
      <p:pic>
        <p:nvPicPr>
          <p:cNvPr id="293" name="Google Shape;293;p37"/>
          <p:cNvPicPr preferRelativeResize="0"/>
          <p:nvPr/>
        </p:nvPicPr>
        <p:blipFill>
          <a:blip r:embed="rId4">
            <a:alphaModFix/>
          </a:blip>
          <a:stretch>
            <a:fillRect/>
          </a:stretch>
        </p:blipFill>
        <p:spPr>
          <a:xfrm>
            <a:off x="4648200" y="1085850"/>
            <a:ext cx="3734926" cy="17930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97"/>
        <p:cNvGrpSpPr/>
        <p:nvPr/>
      </p:nvGrpSpPr>
      <p:grpSpPr>
        <a:xfrm>
          <a:off x="0" y="0"/>
          <a:ext cx="0" cy="0"/>
          <a:chOff x="0" y="0"/>
          <a:chExt cx="0" cy="0"/>
        </a:xfrm>
      </p:grpSpPr>
      <p:sp>
        <p:nvSpPr>
          <p:cNvPr id="298" name="Google Shape;298;p38"/>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Importance Analysis</a:t>
            </a:r>
            <a:endParaRPr/>
          </a:p>
        </p:txBody>
      </p:sp>
      <p:sp>
        <p:nvSpPr>
          <p:cNvPr id="299" name="Google Shape;299;p38"/>
          <p:cNvSpPr txBox="1">
            <a:spLocks noGrp="1"/>
          </p:cNvSpPr>
          <p:nvPr>
            <p:ph type="body" idx="1"/>
          </p:nvPr>
        </p:nvSpPr>
        <p:spPr>
          <a:xfrm>
            <a:off x="228600" y="1085850"/>
            <a:ext cx="40599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a:t>LASSO sparsifies the environmental dependences and reveals the correlation</a:t>
            </a:r>
            <a:endParaRPr/>
          </a:p>
        </p:txBody>
      </p:sp>
      <p:sp>
        <p:nvSpPr>
          <p:cNvPr id="300" name="Google Shape;300;p38"/>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01" name="Google Shape;301;p38"/>
          <p:cNvPicPr preferRelativeResize="0"/>
          <p:nvPr/>
        </p:nvPicPr>
        <p:blipFill>
          <a:blip r:embed="rId3">
            <a:alphaModFix/>
          </a:blip>
          <a:stretch>
            <a:fillRect/>
          </a:stretch>
        </p:blipFill>
        <p:spPr>
          <a:xfrm>
            <a:off x="4288500" y="1295944"/>
            <a:ext cx="3413027" cy="20389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Importance Analysis</a:t>
            </a:r>
            <a:endParaRPr/>
          </a:p>
        </p:txBody>
      </p:sp>
      <p:sp>
        <p:nvSpPr>
          <p:cNvPr id="307" name="Google Shape;307;p39"/>
          <p:cNvSpPr txBox="1">
            <a:spLocks noGrp="1"/>
          </p:cNvSpPr>
          <p:nvPr>
            <p:ph type="body" idx="1"/>
          </p:nvPr>
        </p:nvSpPr>
        <p:spPr>
          <a:xfrm>
            <a:off x="228600" y="971550"/>
            <a:ext cx="8763000" cy="4782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a:t>Decision Trees allow us to examine importance of many variables and allow flexible relationships </a:t>
            </a:r>
            <a:endParaRPr/>
          </a:p>
        </p:txBody>
      </p:sp>
      <p:sp>
        <p:nvSpPr>
          <p:cNvPr id="308" name="Google Shape;308;p39"/>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09" name="Google Shape;309;p39"/>
          <p:cNvPicPr preferRelativeResize="0"/>
          <p:nvPr/>
        </p:nvPicPr>
        <p:blipFill>
          <a:blip r:embed="rId3">
            <a:alphaModFix/>
          </a:blip>
          <a:stretch>
            <a:fillRect/>
          </a:stretch>
        </p:blipFill>
        <p:spPr>
          <a:xfrm>
            <a:off x="762375" y="2021475"/>
            <a:ext cx="7695473" cy="1938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Solution: Gap-filling algorithms</a:t>
            </a:r>
            <a:endParaRPr/>
          </a:p>
        </p:txBody>
      </p:sp>
      <p:sp>
        <p:nvSpPr>
          <p:cNvPr id="90" name="Google Shape;90;p13"/>
          <p:cNvSpPr txBox="1">
            <a:spLocks noGrp="1"/>
          </p:cNvSpPr>
          <p:nvPr>
            <p:ph type="body" idx="1"/>
          </p:nvPr>
        </p:nvSpPr>
        <p:spPr>
          <a:xfrm>
            <a:off x="228600" y="1085850"/>
            <a:ext cx="87630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endParaRPr/>
          </a:p>
        </p:txBody>
      </p:sp>
      <p:sp>
        <p:nvSpPr>
          <p:cNvPr id="91" name="Google Shape;91;p13"/>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92" name="Google Shape;92;p13"/>
          <p:cNvPicPr preferRelativeResize="0"/>
          <p:nvPr/>
        </p:nvPicPr>
        <p:blipFill>
          <a:blip r:embed="rId3">
            <a:alphaModFix/>
          </a:blip>
          <a:stretch>
            <a:fillRect/>
          </a:stretch>
        </p:blipFill>
        <p:spPr>
          <a:xfrm>
            <a:off x="286475" y="1232100"/>
            <a:ext cx="8263724" cy="2982850"/>
          </a:xfrm>
          <a:prstGeom prst="rect">
            <a:avLst/>
          </a:prstGeom>
          <a:noFill/>
          <a:ln>
            <a:noFill/>
          </a:ln>
        </p:spPr>
      </p:pic>
      <p:sp>
        <p:nvSpPr>
          <p:cNvPr id="93" name="Google Shape;93;p13"/>
          <p:cNvSpPr/>
          <p:nvPr/>
        </p:nvSpPr>
        <p:spPr>
          <a:xfrm>
            <a:off x="3973425" y="2327975"/>
            <a:ext cx="1255500" cy="682500"/>
          </a:xfrm>
          <a:prstGeom prst="rightArrow">
            <a:avLst>
              <a:gd name="adj1" fmla="val 50000"/>
              <a:gd name="adj2" fmla="val 50000"/>
            </a:avLst>
          </a:prstGeom>
          <a:solidFill>
            <a:srgbClr val="07477D"/>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40"/>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Importance Analysis</a:t>
            </a:r>
            <a:endParaRPr/>
          </a:p>
        </p:txBody>
      </p:sp>
      <p:sp>
        <p:nvSpPr>
          <p:cNvPr id="315" name="Google Shape;315;p40"/>
          <p:cNvSpPr txBox="1">
            <a:spLocks noGrp="1"/>
          </p:cNvSpPr>
          <p:nvPr>
            <p:ph type="body" idx="1"/>
          </p:nvPr>
        </p:nvSpPr>
        <p:spPr>
          <a:xfrm>
            <a:off x="228600" y="1085850"/>
            <a:ext cx="40599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a:t>Random Forest and Gradient-Boosted Trees learn and reveal non-linear dependencies</a:t>
            </a:r>
            <a:endParaRPr/>
          </a:p>
          <a:p>
            <a:pPr marL="0" lvl="0" indent="0" algn="l" rtl="0">
              <a:spcBef>
                <a:spcPts val="1167"/>
              </a:spcBef>
              <a:spcAft>
                <a:spcPts val="0"/>
              </a:spcAft>
              <a:buNone/>
            </a:pPr>
            <a:endParaRPr/>
          </a:p>
          <a:p>
            <a:pPr marL="0" lvl="0" indent="0" algn="l" rtl="0">
              <a:spcBef>
                <a:spcPts val="1167"/>
              </a:spcBef>
              <a:spcAft>
                <a:spcPts val="0"/>
              </a:spcAft>
              <a:buNone/>
            </a:pPr>
            <a:r>
              <a:rPr lang="en"/>
              <a:t>Add the key result:</a:t>
            </a:r>
            <a:endParaRPr/>
          </a:p>
          <a:p>
            <a:pPr marL="457200" lvl="0" indent="-393700" algn="l" rtl="0">
              <a:spcBef>
                <a:spcPts val="1167"/>
              </a:spcBef>
              <a:spcAft>
                <a:spcPts val="0"/>
              </a:spcAft>
              <a:buSzPts val="2600"/>
              <a:buChar char="●"/>
            </a:pPr>
            <a:r>
              <a:rPr lang="en"/>
              <a:t>SST</a:t>
            </a:r>
            <a:endParaRPr/>
          </a:p>
          <a:p>
            <a:pPr marL="457200" lvl="0" indent="-393700" algn="l" rtl="0">
              <a:spcBef>
                <a:spcPts val="1167"/>
              </a:spcBef>
              <a:spcAft>
                <a:spcPts val="0"/>
              </a:spcAft>
              <a:buSzPts val="2600"/>
              <a:buChar char="●"/>
            </a:pPr>
            <a:r>
              <a:rPr lang="en"/>
              <a:t>Winds</a:t>
            </a:r>
            <a:endParaRPr/>
          </a:p>
          <a:p>
            <a:pPr marL="457200" lvl="0" indent="-393700" algn="l" rtl="0">
              <a:spcBef>
                <a:spcPts val="1167"/>
              </a:spcBef>
              <a:spcAft>
                <a:spcPts val="0"/>
              </a:spcAft>
              <a:buSzPts val="2600"/>
              <a:buChar char="●"/>
            </a:pPr>
            <a:r>
              <a:rPr lang="en"/>
              <a:t>Air temperature</a:t>
            </a:r>
            <a:endParaRPr/>
          </a:p>
          <a:p>
            <a:pPr marL="457200" lvl="0" indent="-393700" algn="l" rtl="0">
              <a:spcBef>
                <a:spcPts val="1167"/>
              </a:spcBef>
              <a:spcAft>
                <a:spcPts val="0"/>
              </a:spcAft>
              <a:buSzPts val="2600"/>
              <a:buChar char="●"/>
            </a:pPr>
            <a:r>
              <a:rPr lang="en"/>
              <a:t>Currents</a:t>
            </a:r>
            <a:endParaRPr/>
          </a:p>
        </p:txBody>
      </p:sp>
      <p:sp>
        <p:nvSpPr>
          <p:cNvPr id="316" name="Google Shape;316;p40"/>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17" name="Google Shape;317;p40"/>
          <p:cNvPicPr preferRelativeResize="0"/>
          <p:nvPr/>
        </p:nvPicPr>
        <p:blipFill>
          <a:blip r:embed="rId3">
            <a:alphaModFix/>
          </a:blip>
          <a:stretch>
            <a:fillRect/>
          </a:stretch>
        </p:blipFill>
        <p:spPr>
          <a:xfrm>
            <a:off x="4440900" y="3055481"/>
            <a:ext cx="4550701" cy="1829588"/>
          </a:xfrm>
          <a:prstGeom prst="rect">
            <a:avLst/>
          </a:prstGeom>
          <a:noFill/>
          <a:ln>
            <a:noFill/>
          </a:ln>
        </p:spPr>
      </p:pic>
      <p:pic>
        <p:nvPicPr>
          <p:cNvPr id="318" name="Google Shape;318;p40"/>
          <p:cNvPicPr preferRelativeResize="0"/>
          <p:nvPr/>
        </p:nvPicPr>
        <p:blipFill>
          <a:blip r:embed="rId4">
            <a:alphaModFix/>
          </a:blip>
          <a:stretch>
            <a:fillRect/>
          </a:stretch>
        </p:blipFill>
        <p:spPr>
          <a:xfrm>
            <a:off x="4440900" y="1085850"/>
            <a:ext cx="3413024" cy="19696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Results without Chl-a information</a:t>
            </a:r>
            <a:endParaRPr/>
          </a:p>
        </p:txBody>
      </p:sp>
      <p:sp>
        <p:nvSpPr>
          <p:cNvPr id="324" name="Google Shape;324;p41"/>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25" name="Google Shape;325;p41"/>
          <p:cNvPicPr preferRelativeResize="0"/>
          <p:nvPr/>
        </p:nvPicPr>
        <p:blipFill>
          <a:blip r:embed="rId3">
            <a:alphaModFix/>
          </a:blip>
          <a:stretch>
            <a:fillRect/>
          </a:stretch>
        </p:blipFill>
        <p:spPr>
          <a:xfrm>
            <a:off x="322825" y="1000500"/>
            <a:ext cx="5496800" cy="3703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29"/>
        <p:cNvGrpSpPr/>
        <p:nvPr/>
      </p:nvGrpSpPr>
      <p:grpSpPr>
        <a:xfrm>
          <a:off x="0" y="0"/>
          <a:ext cx="0" cy="0"/>
          <a:chOff x="0" y="0"/>
          <a:chExt cx="0" cy="0"/>
        </a:xfrm>
      </p:grpSpPr>
      <p:sp>
        <p:nvSpPr>
          <p:cNvPr id="330" name="Google Shape;330;p42"/>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Feature Importance Analysis</a:t>
            </a:r>
            <a:endParaRPr/>
          </a:p>
        </p:txBody>
      </p:sp>
      <p:sp>
        <p:nvSpPr>
          <p:cNvPr id="331" name="Google Shape;331;p42"/>
          <p:cNvSpPr txBox="1">
            <a:spLocks noGrp="1"/>
          </p:cNvSpPr>
          <p:nvPr>
            <p:ph type="body" idx="1"/>
          </p:nvPr>
        </p:nvSpPr>
        <p:spPr>
          <a:xfrm>
            <a:off x="228600" y="1085850"/>
            <a:ext cx="86451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a:t>The key result: the most important variables were</a:t>
            </a:r>
            <a:endParaRPr/>
          </a:p>
          <a:p>
            <a:pPr marL="457200" lvl="0" indent="-393700" algn="l" rtl="0">
              <a:spcBef>
                <a:spcPts val="1167"/>
              </a:spcBef>
              <a:spcAft>
                <a:spcPts val="0"/>
              </a:spcAft>
              <a:buSzPts val="2600"/>
              <a:buChar char="●"/>
            </a:pPr>
            <a:r>
              <a:rPr lang="en"/>
              <a:t>SST</a:t>
            </a:r>
            <a:endParaRPr/>
          </a:p>
          <a:p>
            <a:pPr marL="457200" lvl="0" indent="-393700" algn="l" rtl="0">
              <a:spcBef>
                <a:spcPts val="1167"/>
              </a:spcBef>
              <a:spcAft>
                <a:spcPts val="0"/>
              </a:spcAft>
              <a:buSzPts val="2600"/>
              <a:buChar char="●"/>
            </a:pPr>
            <a:r>
              <a:rPr lang="en"/>
              <a:t>Winds</a:t>
            </a:r>
            <a:endParaRPr/>
          </a:p>
          <a:p>
            <a:pPr marL="457200" lvl="0" indent="-393700" algn="l" rtl="0">
              <a:spcBef>
                <a:spcPts val="1167"/>
              </a:spcBef>
              <a:spcAft>
                <a:spcPts val="0"/>
              </a:spcAft>
              <a:buSzPts val="2600"/>
              <a:buChar char="●"/>
            </a:pPr>
            <a:r>
              <a:rPr lang="en"/>
              <a:t>Air temperature</a:t>
            </a:r>
            <a:endParaRPr/>
          </a:p>
          <a:p>
            <a:pPr marL="457200" lvl="0" indent="-393700" algn="l" rtl="0">
              <a:spcBef>
                <a:spcPts val="1167"/>
              </a:spcBef>
              <a:spcAft>
                <a:spcPts val="0"/>
              </a:spcAft>
              <a:buSzPts val="2600"/>
              <a:buChar char="●"/>
            </a:pPr>
            <a:r>
              <a:rPr lang="en"/>
              <a:t>Currents</a:t>
            </a:r>
            <a:endParaRPr/>
          </a:p>
        </p:txBody>
      </p:sp>
      <p:sp>
        <p:nvSpPr>
          <p:cNvPr id="332" name="Google Shape;332;p42"/>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33" name="Google Shape;333;p42"/>
          <p:cNvPicPr preferRelativeResize="0"/>
          <p:nvPr/>
        </p:nvPicPr>
        <p:blipFill rotWithShape="1">
          <a:blip r:embed="rId3">
            <a:alphaModFix/>
          </a:blip>
          <a:srcRect r="4177"/>
          <a:stretch/>
        </p:blipFill>
        <p:spPr>
          <a:xfrm>
            <a:off x="4098000" y="1751050"/>
            <a:ext cx="4261576" cy="2566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43"/>
          <p:cNvSpPr txBox="1">
            <a:spLocks noGrp="1"/>
          </p:cNvSpPr>
          <p:nvPr>
            <p:ph type="ctrTitle"/>
          </p:nvPr>
        </p:nvSpPr>
        <p:spPr>
          <a:xfrm>
            <a:off x="685800" y="814325"/>
            <a:ext cx="7772400" cy="1086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latin typeface="Cambria"/>
                <a:ea typeface="Cambria"/>
                <a:cs typeface="Cambria"/>
                <a:sym typeface="Cambria"/>
              </a:rPr>
              <a:t>Gap-filling performance of the deep-learning models</a:t>
            </a:r>
            <a:endParaRPr>
              <a:latin typeface="Cambria"/>
              <a:ea typeface="Cambria"/>
              <a:cs typeface="Cambria"/>
              <a:sym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44"/>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Results without Chl-a information</a:t>
            </a:r>
            <a:endParaRPr/>
          </a:p>
        </p:txBody>
      </p:sp>
      <p:sp>
        <p:nvSpPr>
          <p:cNvPr id="344" name="Google Shape;344;p44"/>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345" name="Google Shape;345;p44"/>
          <p:cNvPicPr preferRelativeResize="0"/>
          <p:nvPr/>
        </p:nvPicPr>
        <p:blipFill>
          <a:blip r:embed="rId3">
            <a:alphaModFix/>
          </a:blip>
          <a:stretch>
            <a:fillRect/>
          </a:stretch>
        </p:blipFill>
        <p:spPr>
          <a:xfrm>
            <a:off x="492373" y="971550"/>
            <a:ext cx="4837125" cy="3757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4"/>
          <p:cNvSpPr txBox="1">
            <a:spLocks noGrp="1"/>
          </p:cNvSpPr>
          <p:nvPr>
            <p:ph type="title"/>
          </p:nvPr>
        </p:nvSpPr>
        <p:spPr>
          <a:xfrm>
            <a:off x="152400" y="228600"/>
            <a:ext cx="8839200" cy="717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2366"/>
              <a:t>Our work: comparing two different deep neural nets for gap-filling</a:t>
            </a:r>
            <a:endParaRPr sz="2366"/>
          </a:p>
        </p:txBody>
      </p:sp>
      <p:sp>
        <p:nvSpPr>
          <p:cNvPr id="99" name="Google Shape;99;p14"/>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pic>
        <p:nvPicPr>
          <p:cNvPr id="100" name="Google Shape;100;p14"/>
          <p:cNvPicPr preferRelativeResize="0"/>
          <p:nvPr/>
        </p:nvPicPr>
        <p:blipFill>
          <a:blip r:embed="rId3">
            <a:alphaModFix/>
          </a:blip>
          <a:stretch>
            <a:fillRect/>
          </a:stretch>
        </p:blipFill>
        <p:spPr>
          <a:xfrm>
            <a:off x="1482249" y="974400"/>
            <a:ext cx="5876764" cy="3702375"/>
          </a:xfrm>
          <a:prstGeom prst="rect">
            <a:avLst/>
          </a:prstGeom>
          <a:noFill/>
          <a:ln>
            <a:noFill/>
          </a:ln>
        </p:spPr>
      </p:pic>
      <p:sp>
        <p:nvSpPr>
          <p:cNvPr id="101" name="Google Shape;101;p14"/>
          <p:cNvSpPr txBox="1"/>
          <p:nvPr/>
        </p:nvSpPr>
        <p:spPr>
          <a:xfrm>
            <a:off x="152400" y="2474475"/>
            <a:ext cx="19635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7F7F7F"/>
                </a:solidFill>
                <a:latin typeface="Cambria"/>
                <a:ea typeface="Cambria"/>
                <a:cs typeface="Cambria"/>
                <a:sym typeface="Cambria"/>
              </a:rPr>
              <a:t>Observed Chl-a &amp;</a:t>
            </a:r>
            <a:endParaRPr sz="1700">
              <a:solidFill>
                <a:srgbClr val="7F7F7F"/>
              </a:solidFill>
              <a:latin typeface="Cambria"/>
              <a:ea typeface="Cambria"/>
              <a:cs typeface="Cambria"/>
              <a:sym typeface="Cambria"/>
            </a:endParaRPr>
          </a:p>
          <a:p>
            <a:pPr marL="0" lvl="0" indent="0" algn="l" rtl="0">
              <a:spcBef>
                <a:spcPts val="0"/>
              </a:spcBef>
              <a:spcAft>
                <a:spcPts val="0"/>
              </a:spcAft>
              <a:buNone/>
            </a:pPr>
            <a:r>
              <a:rPr lang="en" sz="1700">
                <a:solidFill>
                  <a:srgbClr val="7F7F7F"/>
                </a:solidFill>
                <a:latin typeface="Cambria"/>
                <a:ea typeface="Cambria"/>
                <a:cs typeface="Cambria"/>
                <a:sym typeface="Cambria"/>
              </a:rPr>
              <a:t>Environmental variables on a grid</a:t>
            </a:r>
            <a:endParaRPr sz="1700">
              <a:solidFill>
                <a:srgbClr val="7F7F7F"/>
              </a:solidFill>
              <a:latin typeface="Cambria"/>
              <a:ea typeface="Cambria"/>
              <a:cs typeface="Cambria"/>
              <a:sym typeface="Cambria"/>
            </a:endParaRPr>
          </a:p>
        </p:txBody>
      </p:sp>
      <p:sp>
        <p:nvSpPr>
          <p:cNvPr id="102" name="Google Shape;102;p14"/>
          <p:cNvSpPr txBox="1"/>
          <p:nvPr/>
        </p:nvSpPr>
        <p:spPr>
          <a:xfrm>
            <a:off x="6834175" y="2474475"/>
            <a:ext cx="17397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rgbClr val="7F7F7F"/>
                </a:solidFill>
                <a:latin typeface="Cambria"/>
                <a:ea typeface="Cambria"/>
                <a:cs typeface="Cambria"/>
                <a:sym typeface="Cambria"/>
              </a:rPr>
              <a:t>gap-filled Chl-a on a grid</a:t>
            </a:r>
            <a:endParaRPr sz="1700">
              <a:solidFill>
                <a:srgbClr val="7F7F7F"/>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Why use neural nets?</a:t>
            </a:r>
            <a:endParaRPr/>
          </a:p>
        </p:txBody>
      </p:sp>
      <p:sp>
        <p:nvSpPr>
          <p:cNvPr id="108" name="Google Shape;108;p15"/>
          <p:cNvSpPr txBox="1">
            <a:spLocks noGrp="1"/>
          </p:cNvSpPr>
          <p:nvPr>
            <p:ph type="body" idx="1"/>
          </p:nvPr>
        </p:nvSpPr>
        <p:spPr>
          <a:xfrm>
            <a:off x="228600" y="1085850"/>
            <a:ext cx="8763000" cy="34863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sz="1900"/>
              <a:t>1. Universal Function Approximation Theorem </a:t>
            </a:r>
            <a:endParaRPr sz="1900"/>
          </a:p>
          <a:p>
            <a:pPr marL="0" lvl="0" indent="0" algn="l" rtl="0">
              <a:spcBef>
                <a:spcPts val="1167"/>
              </a:spcBef>
              <a:spcAft>
                <a:spcPts val="0"/>
              </a:spcAft>
              <a:buNone/>
            </a:pPr>
            <a:r>
              <a:rPr lang="en" sz="1900"/>
              <a:t>Any non-linear relationship can be arbitrarily approximated by a suitable neural network of ONLY one hidden layer.</a:t>
            </a:r>
            <a:endParaRPr sz="1900"/>
          </a:p>
          <a:p>
            <a:pPr marL="0" lvl="0" indent="0" algn="l" rtl="0">
              <a:spcBef>
                <a:spcPts val="1167"/>
              </a:spcBef>
              <a:spcAft>
                <a:spcPts val="0"/>
              </a:spcAft>
              <a:buNone/>
            </a:pPr>
            <a:r>
              <a:rPr lang="en" sz="1900"/>
              <a:t>2. Advantages of Deep Networks</a:t>
            </a:r>
            <a:endParaRPr sz="1900"/>
          </a:p>
          <a:p>
            <a:pPr marL="0" lvl="0" indent="0" algn="l" rtl="0">
              <a:spcBef>
                <a:spcPts val="1167"/>
              </a:spcBef>
              <a:spcAft>
                <a:spcPts val="0"/>
              </a:spcAft>
              <a:buNone/>
            </a:pPr>
            <a:r>
              <a:rPr lang="en" sz="1900"/>
              <a:t>By extending past one hidden layer, we can learn hierarchical features automatically, and scalably.</a:t>
            </a:r>
            <a:endParaRPr sz="1900"/>
          </a:p>
          <a:p>
            <a:pPr marL="0" lvl="0" indent="0" algn="l" rtl="0">
              <a:spcBef>
                <a:spcPts val="1167"/>
              </a:spcBef>
              <a:spcAft>
                <a:spcPts val="0"/>
              </a:spcAft>
              <a:buNone/>
            </a:pPr>
            <a:r>
              <a:rPr lang="en" sz="1900"/>
              <a:t>3. Convolutional Neural Networks (CNNs) for Images</a:t>
            </a:r>
            <a:endParaRPr sz="1900"/>
          </a:p>
          <a:p>
            <a:pPr marL="0" lvl="0" indent="0" algn="l" rtl="0">
              <a:spcBef>
                <a:spcPts val="1167"/>
              </a:spcBef>
              <a:spcAft>
                <a:spcPts val="0"/>
              </a:spcAft>
              <a:buNone/>
            </a:pPr>
            <a:r>
              <a:rPr lang="en" sz="1900"/>
              <a:t>Learn local patterns and features in the image. Better fit for image data compared to standard algorithms that are used in traditional regression techniques.</a:t>
            </a:r>
            <a:endParaRPr sz="1900"/>
          </a:p>
        </p:txBody>
      </p:sp>
      <p:sp>
        <p:nvSpPr>
          <p:cNvPr id="109" name="Google Shape;109;p15"/>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066"/>
              <a:t>Adding Environmental Variables to neural networks</a:t>
            </a:r>
            <a:endParaRPr sz="3066"/>
          </a:p>
        </p:txBody>
      </p:sp>
      <p:sp>
        <p:nvSpPr>
          <p:cNvPr id="115" name="Google Shape;115;p16"/>
          <p:cNvSpPr txBox="1">
            <a:spLocks noGrp="1"/>
          </p:cNvSpPr>
          <p:nvPr>
            <p:ph type="body" idx="1"/>
          </p:nvPr>
        </p:nvSpPr>
        <p:spPr>
          <a:xfrm>
            <a:off x="190500" y="2018650"/>
            <a:ext cx="8763000" cy="2889000"/>
          </a:xfrm>
          <a:prstGeom prst="rect">
            <a:avLst/>
          </a:prstGeom>
        </p:spPr>
        <p:txBody>
          <a:bodyPr spcFirstLastPara="1" wrap="square" lIns="91425" tIns="45700" rIns="91425" bIns="45700" anchor="t" anchorCtr="0">
            <a:noAutofit/>
          </a:bodyPr>
          <a:lstStyle/>
          <a:p>
            <a:pPr marL="0" lvl="0" indent="0" algn="l" rtl="0">
              <a:spcBef>
                <a:spcPts val="1167"/>
              </a:spcBef>
              <a:spcAft>
                <a:spcPts val="0"/>
              </a:spcAft>
              <a:buNone/>
            </a:pPr>
            <a:r>
              <a:rPr lang="en" sz="2300"/>
              <a:t>1. Environmental variables affect Chlorophyll-a concentrations</a:t>
            </a:r>
            <a:endParaRPr sz="2500"/>
          </a:p>
          <a:p>
            <a:pPr marL="0" lvl="0" indent="0" algn="l" rtl="0">
              <a:spcBef>
                <a:spcPts val="1167"/>
              </a:spcBef>
              <a:spcAft>
                <a:spcPts val="0"/>
              </a:spcAft>
              <a:buNone/>
            </a:pPr>
            <a:r>
              <a:rPr lang="en" sz="2300"/>
              <a:t>2. Neural networks: able to learn non-linear and spatial relationships</a:t>
            </a:r>
            <a:endParaRPr sz="2300"/>
          </a:p>
          <a:p>
            <a:pPr marL="0" lvl="0" indent="0" algn="l" rtl="0">
              <a:spcBef>
                <a:spcPts val="1167"/>
              </a:spcBef>
              <a:spcAft>
                <a:spcPts val="0"/>
              </a:spcAft>
              <a:buNone/>
            </a:pPr>
            <a:r>
              <a:rPr lang="en" sz="2300"/>
              <a:t>3. Maximize the use of  all information for better predictions</a:t>
            </a:r>
            <a:endParaRPr sz="2300"/>
          </a:p>
          <a:p>
            <a:pPr marL="0" lvl="0" indent="0" algn="l" rtl="0">
              <a:spcBef>
                <a:spcPts val="1167"/>
              </a:spcBef>
              <a:spcAft>
                <a:spcPts val="0"/>
              </a:spcAft>
              <a:buNone/>
            </a:pPr>
            <a:r>
              <a:rPr lang="en" sz="2300"/>
              <a:t>4. May provide a new approach for making Chl-a predictions when there is no Chl-a observations (pre-1997)</a:t>
            </a:r>
            <a:endParaRPr sz="2300"/>
          </a:p>
          <a:p>
            <a:pPr marL="0" lvl="0" indent="0" algn="l" rtl="0">
              <a:spcBef>
                <a:spcPts val="1167"/>
              </a:spcBef>
              <a:spcAft>
                <a:spcPts val="0"/>
              </a:spcAft>
              <a:buClr>
                <a:schemeClr val="dk1"/>
              </a:buClr>
              <a:buSzPts val="1100"/>
              <a:buFont typeface="Arial"/>
              <a:buNone/>
            </a:pPr>
            <a:endParaRPr sz="2500"/>
          </a:p>
          <a:p>
            <a:pPr marL="457200" lvl="0" indent="0" algn="l" rtl="0">
              <a:spcBef>
                <a:spcPts val="1167"/>
              </a:spcBef>
              <a:spcAft>
                <a:spcPts val="0"/>
              </a:spcAft>
              <a:buNone/>
            </a:pPr>
            <a:endParaRPr sz="2500"/>
          </a:p>
        </p:txBody>
      </p:sp>
      <p:sp>
        <p:nvSpPr>
          <p:cNvPr id="116" name="Google Shape;116;p16"/>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
        <p:nvSpPr>
          <p:cNvPr id="117" name="Google Shape;117;p16"/>
          <p:cNvSpPr txBox="1"/>
          <p:nvPr/>
        </p:nvSpPr>
        <p:spPr>
          <a:xfrm>
            <a:off x="152400" y="1000500"/>
            <a:ext cx="86412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rgbClr val="7F7F7F"/>
                </a:solidFill>
                <a:latin typeface="Cambria"/>
                <a:ea typeface="Cambria"/>
                <a:cs typeface="Cambria"/>
                <a:sym typeface="Cambria"/>
              </a:rPr>
              <a:t>This is a new area of research for neural networks with earth sensing data.</a:t>
            </a:r>
            <a:endParaRPr sz="2300">
              <a:solidFill>
                <a:srgbClr val="7F7F7F"/>
              </a:solidFill>
              <a:latin typeface="Cambria"/>
              <a:ea typeface="Cambria"/>
              <a:cs typeface="Cambria"/>
              <a:sym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What variables to use?</a:t>
            </a:r>
            <a:endParaRPr/>
          </a:p>
        </p:txBody>
      </p:sp>
      <p:sp>
        <p:nvSpPr>
          <p:cNvPr id="123" name="Google Shape;123;p17"/>
          <p:cNvSpPr txBox="1">
            <a:spLocks noGrp="1"/>
          </p:cNvSpPr>
          <p:nvPr>
            <p:ph type="body" idx="1"/>
          </p:nvPr>
        </p:nvSpPr>
        <p:spPr>
          <a:xfrm>
            <a:off x="190500" y="1829500"/>
            <a:ext cx="4419600" cy="2983500"/>
          </a:xfrm>
          <a:prstGeom prst="rect">
            <a:avLst/>
          </a:prstGeom>
        </p:spPr>
        <p:txBody>
          <a:bodyPr spcFirstLastPara="1" wrap="square" lIns="91425" tIns="45700" rIns="91425" bIns="45700" anchor="t" anchorCtr="0">
            <a:noAutofit/>
          </a:bodyPr>
          <a:lstStyle/>
          <a:p>
            <a:pPr marL="457200" lvl="0" indent="-349250" algn="l" rtl="0">
              <a:spcBef>
                <a:spcPts val="1167"/>
              </a:spcBef>
              <a:spcAft>
                <a:spcPts val="0"/>
              </a:spcAft>
              <a:buSzPts val="1900"/>
              <a:buChar char="●"/>
            </a:pPr>
            <a:r>
              <a:rPr lang="en" sz="1900"/>
              <a:t>SST: Sea Surface Temperature</a:t>
            </a:r>
            <a:endParaRPr sz="1900"/>
          </a:p>
          <a:p>
            <a:pPr marL="457200" lvl="0" indent="-349250" algn="l" rtl="0">
              <a:spcBef>
                <a:spcPts val="1167"/>
              </a:spcBef>
              <a:spcAft>
                <a:spcPts val="0"/>
              </a:spcAft>
              <a:buSzPts val="1900"/>
              <a:buChar char="●"/>
            </a:pPr>
            <a:r>
              <a:rPr lang="en" sz="1900"/>
              <a:t>N-S Wind (uwind): North-South Wind (Eastward Wind)</a:t>
            </a:r>
            <a:endParaRPr sz="1900"/>
          </a:p>
          <a:p>
            <a:pPr marL="457200" lvl="0" indent="-349250" algn="l" rtl="0">
              <a:spcBef>
                <a:spcPts val="1167"/>
              </a:spcBef>
              <a:spcAft>
                <a:spcPts val="0"/>
              </a:spcAft>
              <a:buSzPts val="1900"/>
              <a:buChar char="●"/>
            </a:pPr>
            <a:r>
              <a:rPr lang="en" sz="1900"/>
              <a:t>E-W Wind (vwind): East-West Wind (Northward Wind)</a:t>
            </a:r>
            <a:endParaRPr sz="1900"/>
          </a:p>
          <a:p>
            <a:pPr marL="457200" lvl="0" indent="-349250" algn="l" rtl="0">
              <a:spcBef>
                <a:spcPts val="1167"/>
              </a:spcBef>
              <a:spcAft>
                <a:spcPts val="0"/>
              </a:spcAft>
              <a:buSzPts val="1900"/>
              <a:buChar char="●"/>
            </a:pPr>
            <a:r>
              <a:rPr lang="en" sz="1900"/>
              <a:t>adt: Absolute Dynamic Topography (sea surface height)</a:t>
            </a:r>
            <a:endParaRPr sz="1900"/>
          </a:p>
          <a:p>
            <a:pPr marL="457200" lvl="0" indent="0" algn="l" rtl="0">
              <a:spcBef>
                <a:spcPts val="1167"/>
              </a:spcBef>
              <a:spcAft>
                <a:spcPts val="0"/>
              </a:spcAft>
              <a:buNone/>
            </a:pPr>
            <a:endParaRPr sz="1900"/>
          </a:p>
        </p:txBody>
      </p:sp>
      <p:sp>
        <p:nvSpPr>
          <p:cNvPr id="124" name="Google Shape;124;p17"/>
          <p:cNvSpPr txBox="1">
            <a:spLocks noGrp="1"/>
          </p:cNvSpPr>
          <p:nvPr>
            <p:ph type="subTitle" idx="3"/>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endParaRPr/>
          </a:p>
        </p:txBody>
      </p:sp>
      <p:sp>
        <p:nvSpPr>
          <p:cNvPr id="125" name="Google Shape;125;p17"/>
          <p:cNvSpPr txBox="1">
            <a:spLocks noGrp="1"/>
          </p:cNvSpPr>
          <p:nvPr>
            <p:ph type="body" idx="1"/>
          </p:nvPr>
        </p:nvSpPr>
        <p:spPr>
          <a:xfrm>
            <a:off x="4533900" y="1829500"/>
            <a:ext cx="4419600" cy="2812200"/>
          </a:xfrm>
          <a:prstGeom prst="rect">
            <a:avLst/>
          </a:prstGeom>
        </p:spPr>
        <p:txBody>
          <a:bodyPr spcFirstLastPara="1" wrap="square" lIns="91425" tIns="45700" rIns="91425" bIns="45700" anchor="t" anchorCtr="0">
            <a:noAutofit/>
          </a:bodyPr>
          <a:lstStyle/>
          <a:p>
            <a:pPr marL="457200" lvl="0" indent="-349250" algn="l" rtl="0">
              <a:spcBef>
                <a:spcPts val="1167"/>
              </a:spcBef>
              <a:spcAft>
                <a:spcPts val="0"/>
              </a:spcAft>
              <a:buSzPts val="1900"/>
              <a:buChar char="●"/>
            </a:pPr>
            <a:r>
              <a:rPr lang="en" sz="1900"/>
              <a:t>air_temp: Air Temperature</a:t>
            </a:r>
            <a:endParaRPr sz="1900"/>
          </a:p>
          <a:p>
            <a:pPr marL="457200" lvl="0" indent="-349250" algn="l" rtl="0">
              <a:spcBef>
                <a:spcPts val="1167"/>
              </a:spcBef>
              <a:spcAft>
                <a:spcPts val="0"/>
              </a:spcAft>
              <a:buSzPts val="1900"/>
              <a:buChar char="●"/>
            </a:pPr>
            <a:r>
              <a:rPr lang="en" sz="1900"/>
              <a:t>curr_dir: Current Direction</a:t>
            </a:r>
            <a:endParaRPr sz="1900"/>
          </a:p>
          <a:p>
            <a:pPr marL="457200" lvl="0" indent="-349250" algn="l" rtl="0">
              <a:spcBef>
                <a:spcPts val="1167"/>
              </a:spcBef>
              <a:spcAft>
                <a:spcPts val="0"/>
              </a:spcAft>
              <a:buSzPts val="1900"/>
              <a:buChar char="●"/>
            </a:pPr>
            <a:r>
              <a:rPr lang="en" sz="1900"/>
              <a:t>curr_speed: Current Speed</a:t>
            </a:r>
            <a:endParaRPr sz="1900"/>
          </a:p>
          <a:p>
            <a:pPr marL="457200" lvl="0" indent="-349250" algn="l" rtl="0">
              <a:spcBef>
                <a:spcPts val="1167"/>
              </a:spcBef>
              <a:spcAft>
                <a:spcPts val="0"/>
              </a:spcAft>
              <a:buSzPts val="1900"/>
              <a:buChar char="●"/>
            </a:pPr>
            <a:r>
              <a:rPr lang="en" sz="1900"/>
              <a:t>mlotst: Mixed Layer Depth</a:t>
            </a:r>
            <a:endParaRPr sz="1900"/>
          </a:p>
          <a:p>
            <a:pPr marL="457200" lvl="0" indent="-349250" algn="l" rtl="0">
              <a:spcBef>
                <a:spcPts val="1167"/>
              </a:spcBef>
              <a:spcAft>
                <a:spcPts val="0"/>
              </a:spcAft>
              <a:buSzPts val="1900"/>
              <a:buChar char="●"/>
            </a:pPr>
            <a:r>
              <a:rPr lang="en" sz="1900"/>
              <a:t>sla: Sea Level Anomaly</a:t>
            </a:r>
            <a:endParaRPr sz="1900"/>
          </a:p>
          <a:p>
            <a:pPr marL="457200" lvl="0" indent="-349250" algn="l" rtl="0">
              <a:spcBef>
                <a:spcPts val="1167"/>
              </a:spcBef>
              <a:spcAft>
                <a:spcPts val="0"/>
              </a:spcAft>
              <a:buSzPts val="1900"/>
              <a:buChar char="●"/>
            </a:pPr>
            <a:r>
              <a:rPr lang="en" sz="1900"/>
              <a:t>so: Salinity</a:t>
            </a:r>
            <a:endParaRPr sz="1900"/>
          </a:p>
        </p:txBody>
      </p:sp>
      <p:sp>
        <p:nvSpPr>
          <p:cNvPr id="126" name="Google Shape;126;p17"/>
          <p:cNvSpPr txBox="1"/>
          <p:nvPr/>
        </p:nvSpPr>
        <p:spPr>
          <a:xfrm>
            <a:off x="228600" y="4238025"/>
            <a:ext cx="8946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rgbClr val="7F7F7F"/>
                </a:solidFill>
                <a:latin typeface="Cambria"/>
                <a:ea typeface="Cambria"/>
                <a:cs typeface="Cambria"/>
                <a:sym typeface="Cambria"/>
              </a:rPr>
              <a:t>From a combination of sources. </a:t>
            </a:r>
            <a:r>
              <a:rPr lang="en" sz="1900" u="sng">
                <a:solidFill>
                  <a:schemeClr val="hlink"/>
                </a:solidFill>
                <a:latin typeface="Cambria"/>
                <a:ea typeface="Cambria"/>
                <a:cs typeface="Cambria"/>
                <a:sym typeface="Cambria"/>
                <a:hlinkClick r:id="rId3"/>
              </a:rPr>
              <a:t>Link to Indian Ocean dataset documentation</a:t>
            </a:r>
            <a:endParaRPr sz="1900">
              <a:solidFill>
                <a:srgbClr val="7F7F7F"/>
              </a:solidFill>
              <a:latin typeface="Cambria"/>
              <a:ea typeface="Cambria"/>
              <a:cs typeface="Cambria"/>
              <a:sym typeface="Cambria"/>
            </a:endParaRPr>
          </a:p>
        </p:txBody>
      </p:sp>
      <p:sp>
        <p:nvSpPr>
          <p:cNvPr id="127" name="Google Shape;127;p17"/>
          <p:cNvSpPr txBox="1"/>
          <p:nvPr/>
        </p:nvSpPr>
        <p:spPr>
          <a:xfrm>
            <a:off x="228600" y="1060000"/>
            <a:ext cx="8229600" cy="769500"/>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1167"/>
              </a:spcBef>
              <a:spcAft>
                <a:spcPts val="0"/>
              </a:spcAft>
              <a:buClr>
                <a:schemeClr val="dk1"/>
              </a:buClr>
              <a:buSzPts val="1100"/>
              <a:buFont typeface="Arial"/>
              <a:buNone/>
            </a:pPr>
            <a:r>
              <a:rPr lang="en" sz="2000">
                <a:solidFill>
                  <a:srgbClr val="7F7F7F"/>
                </a:solidFill>
                <a:latin typeface="Cambria"/>
                <a:ea typeface="Cambria"/>
                <a:cs typeface="Cambria"/>
                <a:sym typeface="Cambria"/>
              </a:rPr>
              <a:t>Random Forest and Gradient-Boosted Trees were used to explore the important variables:</a:t>
            </a:r>
            <a:endParaRPr sz="2200">
              <a:solidFill>
                <a:srgbClr val="7F7F7F"/>
              </a:solidFill>
              <a:latin typeface="Cambria"/>
              <a:ea typeface="Cambria"/>
              <a:cs typeface="Cambria"/>
              <a:sym typeface="Cambria"/>
            </a:endParaRPr>
          </a:p>
        </p:txBody>
      </p:sp>
      <p:sp>
        <p:nvSpPr>
          <p:cNvPr id="128" name="Google Shape;128;p17"/>
          <p:cNvSpPr/>
          <p:nvPr/>
        </p:nvSpPr>
        <p:spPr>
          <a:xfrm>
            <a:off x="332250" y="1829500"/>
            <a:ext cx="4136100" cy="1802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
        <p:nvSpPr>
          <p:cNvPr id="129" name="Google Shape;129;p17"/>
          <p:cNvSpPr/>
          <p:nvPr/>
        </p:nvSpPr>
        <p:spPr>
          <a:xfrm>
            <a:off x="4675650" y="1829500"/>
            <a:ext cx="4136100" cy="76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CNN models: a type of neural network</a:t>
            </a:r>
            <a:endParaRPr/>
          </a:p>
        </p:txBody>
      </p:sp>
      <p:sp>
        <p:nvSpPr>
          <p:cNvPr id="135" name="Google Shape;135;p18"/>
          <p:cNvSpPr txBox="1">
            <a:spLocks noGrp="1"/>
          </p:cNvSpPr>
          <p:nvPr>
            <p:ph type="body" idx="1"/>
          </p:nvPr>
        </p:nvSpPr>
        <p:spPr>
          <a:xfrm>
            <a:off x="228600" y="971550"/>
            <a:ext cx="8763000" cy="1789200"/>
          </a:xfrm>
          <a:prstGeom prst="rect">
            <a:avLst/>
          </a:prstGeom>
        </p:spPr>
        <p:txBody>
          <a:bodyPr spcFirstLastPara="1" wrap="square" lIns="91425" tIns="45700" rIns="91425" bIns="45700" anchor="ctr" anchorCtr="0">
            <a:noAutofit/>
          </a:bodyPr>
          <a:lstStyle/>
          <a:p>
            <a:pPr marL="457200" lvl="0" indent="-374650" algn="l" rtl="0">
              <a:lnSpc>
                <a:spcPct val="150000"/>
              </a:lnSpc>
              <a:spcBef>
                <a:spcPts val="1167"/>
              </a:spcBef>
              <a:spcAft>
                <a:spcPts val="0"/>
              </a:spcAft>
              <a:buSzPts val="2300"/>
              <a:buChar char="•"/>
            </a:pPr>
            <a:r>
              <a:rPr lang="en" sz="2300"/>
              <a:t>Local Feature Detection</a:t>
            </a:r>
            <a:endParaRPr sz="2300"/>
          </a:p>
          <a:p>
            <a:pPr marL="457200" lvl="0" indent="-374650" algn="l" rtl="0">
              <a:lnSpc>
                <a:spcPct val="150000"/>
              </a:lnSpc>
              <a:spcBef>
                <a:spcPts val="0"/>
              </a:spcBef>
              <a:spcAft>
                <a:spcPts val="0"/>
              </a:spcAft>
              <a:buSzPts val="2300"/>
              <a:buChar char="•"/>
            </a:pPr>
            <a:r>
              <a:rPr lang="en" sz="2300"/>
              <a:t>Features are LEARNED</a:t>
            </a:r>
            <a:endParaRPr sz="2300"/>
          </a:p>
          <a:p>
            <a:pPr marL="457200" lvl="0" indent="-374650" algn="l" rtl="0">
              <a:lnSpc>
                <a:spcPct val="150000"/>
              </a:lnSpc>
              <a:spcBef>
                <a:spcPts val="0"/>
              </a:spcBef>
              <a:spcAft>
                <a:spcPts val="0"/>
              </a:spcAft>
              <a:buSzPts val="2300"/>
              <a:buChar char="•"/>
            </a:pPr>
            <a:r>
              <a:rPr lang="en" sz="2300"/>
              <a:t>Hierarchical Learning</a:t>
            </a:r>
            <a:endParaRPr sz="2300"/>
          </a:p>
        </p:txBody>
      </p:sp>
      <p:sp>
        <p:nvSpPr>
          <p:cNvPr id="136" name="Google Shape;136;p18"/>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r>
              <a:rPr lang="en"/>
              <a:t>Unfortunately The Section Header is Manual</a:t>
            </a:r>
            <a:endParaRPr/>
          </a:p>
        </p:txBody>
      </p:sp>
      <p:pic>
        <p:nvPicPr>
          <p:cNvPr id="137" name="Google Shape;137;p18"/>
          <p:cNvPicPr preferRelativeResize="0"/>
          <p:nvPr/>
        </p:nvPicPr>
        <p:blipFill>
          <a:blip r:embed="rId3">
            <a:alphaModFix/>
          </a:blip>
          <a:stretch>
            <a:fillRect/>
          </a:stretch>
        </p:blipFill>
        <p:spPr>
          <a:xfrm>
            <a:off x="228600" y="2760750"/>
            <a:ext cx="5717574" cy="1743825"/>
          </a:xfrm>
          <a:prstGeom prst="rect">
            <a:avLst/>
          </a:prstGeom>
          <a:noFill/>
          <a:ln>
            <a:noFill/>
          </a:ln>
        </p:spPr>
      </p:pic>
      <p:pic>
        <p:nvPicPr>
          <p:cNvPr id="138" name="Google Shape;138;p18"/>
          <p:cNvPicPr preferRelativeResize="0"/>
          <p:nvPr/>
        </p:nvPicPr>
        <p:blipFill>
          <a:blip r:embed="rId4">
            <a:alphaModFix/>
          </a:blip>
          <a:stretch>
            <a:fillRect/>
          </a:stretch>
        </p:blipFill>
        <p:spPr>
          <a:xfrm>
            <a:off x="3986325" y="1018350"/>
            <a:ext cx="4154025" cy="1695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a:off x="152400" y="228600"/>
            <a:ext cx="8839200" cy="743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U-Net architecture: a type of CNN model</a:t>
            </a:r>
            <a:endParaRPr/>
          </a:p>
        </p:txBody>
      </p:sp>
      <p:sp>
        <p:nvSpPr>
          <p:cNvPr id="144" name="Google Shape;144;p19"/>
          <p:cNvSpPr txBox="1">
            <a:spLocks noGrp="1"/>
          </p:cNvSpPr>
          <p:nvPr>
            <p:ph type="subTitle" idx="2"/>
          </p:nvPr>
        </p:nvSpPr>
        <p:spPr>
          <a:xfrm>
            <a:off x="0" y="0"/>
            <a:ext cx="4572000" cy="199800"/>
          </a:xfrm>
          <a:prstGeom prst="rect">
            <a:avLst/>
          </a:prstGeom>
        </p:spPr>
        <p:txBody>
          <a:bodyPr spcFirstLastPara="1" wrap="square" lIns="91425" tIns="45700" rIns="91425" bIns="45700" anchor="ctr" anchorCtr="0">
            <a:noAutofit/>
          </a:bodyPr>
          <a:lstStyle/>
          <a:p>
            <a:pPr marL="0" lvl="0" indent="0" algn="r" rtl="0">
              <a:spcBef>
                <a:spcPts val="1167"/>
              </a:spcBef>
              <a:spcAft>
                <a:spcPts val="0"/>
              </a:spcAft>
              <a:buNone/>
            </a:pPr>
            <a:r>
              <a:rPr lang="en"/>
              <a:t>Unfortunately The Section Header is Manual</a:t>
            </a:r>
            <a:endParaRPr/>
          </a:p>
        </p:txBody>
      </p:sp>
      <p:pic>
        <p:nvPicPr>
          <p:cNvPr id="145" name="Google Shape;145;p19"/>
          <p:cNvPicPr preferRelativeResize="0"/>
          <p:nvPr/>
        </p:nvPicPr>
        <p:blipFill>
          <a:blip r:embed="rId3">
            <a:alphaModFix/>
          </a:blip>
          <a:stretch>
            <a:fillRect/>
          </a:stretch>
        </p:blipFill>
        <p:spPr>
          <a:xfrm>
            <a:off x="1296500" y="1133651"/>
            <a:ext cx="5898722" cy="3469200"/>
          </a:xfrm>
          <a:prstGeom prst="rect">
            <a:avLst/>
          </a:prstGeom>
          <a:noFill/>
          <a:ln>
            <a:noFill/>
          </a:ln>
        </p:spPr>
      </p:pic>
      <p:sp>
        <p:nvSpPr>
          <p:cNvPr id="146" name="Google Shape;146;p19"/>
          <p:cNvSpPr/>
          <p:nvPr/>
        </p:nvSpPr>
        <p:spPr>
          <a:xfrm>
            <a:off x="1272650" y="1193375"/>
            <a:ext cx="2645400" cy="3273425"/>
          </a:xfrm>
          <a:prstGeom prst="flowChartProcess">
            <a:avLst/>
          </a:prstGeom>
          <a:noFill/>
          <a:ln w="19050"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
        <p:nvSpPr>
          <p:cNvPr id="147" name="Google Shape;147;p19"/>
          <p:cNvSpPr txBox="1"/>
          <p:nvPr/>
        </p:nvSpPr>
        <p:spPr>
          <a:xfrm>
            <a:off x="1272650" y="3972100"/>
            <a:ext cx="16974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E69138"/>
                </a:solidFill>
                <a:latin typeface="Cambria"/>
                <a:ea typeface="Cambria"/>
                <a:cs typeface="Cambria"/>
                <a:sym typeface="Cambria"/>
              </a:rPr>
              <a:t>Encoder</a:t>
            </a:r>
            <a:endParaRPr sz="2200">
              <a:solidFill>
                <a:srgbClr val="E69138"/>
              </a:solidFill>
              <a:latin typeface="Cambria"/>
              <a:ea typeface="Cambria"/>
              <a:cs typeface="Cambria"/>
              <a:sym typeface="Cambria"/>
            </a:endParaRPr>
          </a:p>
        </p:txBody>
      </p:sp>
      <p:sp>
        <p:nvSpPr>
          <p:cNvPr id="148" name="Google Shape;148;p19"/>
          <p:cNvSpPr/>
          <p:nvPr/>
        </p:nvSpPr>
        <p:spPr>
          <a:xfrm>
            <a:off x="3958425" y="1193375"/>
            <a:ext cx="3559225" cy="3273425"/>
          </a:xfrm>
          <a:prstGeom prst="flowChartProcess">
            <a:avLst/>
          </a:prstGeom>
          <a:noFill/>
          <a:ln w="19050"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mbria"/>
              <a:ea typeface="Cambria"/>
              <a:cs typeface="Cambria"/>
              <a:sym typeface="Cambria"/>
            </a:endParaRPr>
          </a:p>
        </p:txBody>
      </p:sp>
      <p:sp>
        <p:nvSpPr>
          <p:cNvPr id="149" name="Google Shape;149;p19"/>
          <p:cNvSpPr txBox="1"/>
          <p:nvPr/>
        </p:nvSpPr>
        <p:spPr>
          <a:xfrm>
            <a:off x="6329700" y="3160625"/>
            <a:ext cx="1697400" cy="45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rgbClr val="0B5394"/>
                </a:solidFill>
                <a:latin typeface="Cambria"/>
                <a:ea typeface="Cambria"/>
                <a:cs typeface="Cambria"/>
                <a:sym typeface="Cambria"/>
              </a:rPr>
              <a:t>Decoder</a:t>
            </a:r>
            <a:endParaRPr sz="2200">
              <a:solidFill>
                <a:srgbClr val="0B5394"/>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Main Text">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2784</Words>
  <Application>Microsoft Macintosh PowerPoint</Application>
  <PresentationFormat>On-screen Show (16:9)</PresentationFormat>
  <Paragraphs>331</Paragraphs>
  <Slides>34</Slides>
  <Notes>34</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 Narrow</vt:lpstr>
      <vt:lpstr>Arial</vt:lpstr>
      <vt:lpstr>Century Schoolbook</vt:lpstr>
      <vt:lpstr>Open Sans</vt:lpstr>
      <vt:lpstr>Cambria</vt:lpstr>
      <vt:lpstr>Main Text</vt:lpstr>
      <vt:lpstr>Developing daily gap-filled chlorophyll-a datasets using deep neural networks with co-located environmental variables </vt:lpstr>
      <vt:lpstr>The Problem: Missing Chlorophyll Data</vt:lpstr>
      <vt:lpstr>Solution: Gap-filling algorithms</vt:lpstr>
      <vt:lpstr>Our work: comparing two different deep neural nets for gap-filling</vt:lpstr>
      <vt:lpstr>Why use neural nets?</vt:lpstr>
      <vt:lpstr>Adding Environmental Variables to neural networks</vt:lpstr>
      <vt:lpstr>What variables to use?</vt:lpstr>
      <vt:lpstr>CNN models: a type of neural network</vt:lpstr>
      <vt:lpstr>U-Net architecture: a type of CNN model</vt:lpstr>
      <vt:lpstr>Training and testing the predictive model</vt:lpstr>
      <vt:lpstr>Testing: Using fake clouds to create a test set</vt:lpstr>
      <vt:lpstr>Test: comparison of predictions to held out data</vt:lpstr>
      <vt:lpstr>Test: prediction versus true values over a year</vt:lpstr>
      <vt:lpstr>Comparison to Copernicus gapfree level 4</vt:lpstr>
      <vt:lpstr>Comparison to Copernicus gapfree over a year</vt:lpstr>
      <vt:lpstr>Example results without Chl-a information</vt:lpstr>
      <vt:lpstr>U-Net Main Takeaways</vt:lpstr>
      <vt:lpstr>PINN models</vt:lpstr>
      <vt:lpstr>PINN models</vt:lpstr>
      <vt:lpstr>PINN: Results</vt:lpstr>
      <vt:lpstr>PINN: Results</vt:lpstr>
      <vt:lpstr>PINN Main Takeaways</vt:lpstr>
      <vt:lpstr>PowerPoint Presentation</vt:lpstr>
      <vt:lpstr>PowerPoint Presentation</vt:lpstr>
      <vt:lpstr>The Problem: Missing Chlorophyll Data</vt:lpstr>
      <vt:lpstr>Adding Environmental Data to CNNs</vt:lpstr>
      <vt:lpstr>Feature Importance Analysis</vt:lpstr>
      <vt:lpstr>Feature Importance Analysis</vt:lpstr>
      <vt:lpstr>Feature Importance Analysis</vt:lpstr>
      <vt:lpstr>Feature Importance Analysis</vt:lpstr>
      <vt:lpstr>Results without Chl-a information</vt:lpstr>
      <vt:lpstr>Feature Importance Analysis</vt:lpstr>
      <vt:lpstr>Gap-filling performance of the deep-learning models</vt:lpstr>
      <vt:lpstr>Results without Chl-a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Eli Holmes</cp:lastModifiedBy>
  <cp:revision>1</cp:revision>
  <dcterms:modified xsi:type="dcterms:W3CDTF">2024-08-23T18:59:18Z</dcterms:modified>
</cp:coreProperties>
</file>